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7" r:id="rId2"/>
    <p:sldId id="30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6" r:id="rId28"/>
    <p:sldId id="287" r:id="rId29"/>
    <p:sldId id="288" r:id="rId30"/>
    <p:sldId id="289" r:id="rId31"/>
    <p:sldId id="290" r:id="rId32"/>
    <p:sldId id="291" r:id="rId33"/>
    <p:sldId id="282" r:id="rId34"/>
    <p:sldId id="293" r:id="rId35"/>
    <p:sldId id="294" r:id="rId36"/>
    <p:sldId id="295" r:id="rId37"/>
    <p:sldId id="296" r:id="rId38"/>
    <p:sldId id="297" r:id="rId39"/>
    <p:sldId id="300" r:id="rId40"/>
    <p:sldId id="301" r:id="rId41"/>
    <p:sldId id="283" r:id="rId42"/>
    <p:sldId id="284" r:id="rId43"/>
    <p:sldId id="285" r:id="rId44"/>
    <p:sldId id="302" r:id="rId45"/>
    <p:sldId id="303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E47CD-7932-47D6-B9CF-984304960728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A9921-3A26-45C1-94C9-3BFCAD543B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3B533-A73C-43B2-8071-8F7A6174A6E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026D-D9D0-4443-877C-65F56FC4E6CA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E56A-55EE-4815-B4B6-CCA4BAF1CD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026D-D9D0-4443-877C-65F56FC4E6CA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E56A-55EE-4815-B4B6-CCA4BAF1CD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026D-D9D0-4443-877C-65F56FC4E6CA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E56A-55EE-4815-B4B6-CCA4BAF1CD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026D-D9D0-4443-877C-65F56FC4E6CA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E56A-55EE-4815-B4B6-CCA4BAF1CD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026D-D9D0-4443-877C-65F56FC4E6CA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E56A-55EE-4815-B4B6-CCA4BAF1CD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026D-D9D0-4443-877C-65F56FC4E6CA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E56A-55EE-4815-B4B6-CCA4BAF1CD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026D-D9D0-4443-877C-65F56FC4E6CA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E56A-55EE-4815-B4B6-CCA4BAF1CD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026D-D9D0-4443-877C-65F56FC4E6CA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E56A-55EE-4815-B4B6-CCA4BAF1CD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026D-D9D0-4443-877C-65F56FC4E6CA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E56A-55EE-4815-B4B6-CCA4BAF1CD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026D-D9D0-4443-877C-65F56FC4E6CA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E56A-55EE-4815-B4B6-CCA4BAF1CD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026D-D9D0-4443-877C-65F56FC4E6CA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AE56A-55EE-4815-B4B6-CCA4BAF1CD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4026D-D9D0-4443-877C-65F56FC4E6CA}" type="datetimeFigureOut">
              <a:rPr lang="en-US" smtClean="0"/>
              <a:pPr/>
              <a:t>11/17/2018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AE56A-55EE-4815-B4B6-CCA4BAF1CD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838199"/>
          </a:xfrm>
        </p:spPr>
        <p:txBody>
          <a:bodyPr>
            <a:normAutofit fontScale="90000"/>
          </a:bodyPr>
          <a:lstStyle/>
          <a:p>
            <a:r>
              <a:rPr lang="sr-Cyrl-CS" sz="2000" b="1" dirty="0" smtClean="0">
                <a:latin typeface="+mn-lt"/>
                <a:cs typeface="Times New Roman" pitchFamily="18" charset="0"/>
              </a:rPr>
              <a:t>УНИВЕРЗИТЕТ У КРАГУЈЕВЦУ</a:t>
            </a:r>
            <a:r>
              <a:rPr lang="en-US" sz="2000" b="1" dirty="0" smtClean="0">
                <a:latin typeface="+mn-lt"/>
                <a:cs typeface="Times New Roman" pitchFamily="18" charset="0"/>
              </a:rPr>
              <a:t> </a:t>
            </a:r>
            <a:br>
              <a:rPr lang="en-US" sz="2000" b="1" dirty="0" smtClean="0">
                <a:latin typeface="+mn-lt"/>
                <a:cs typeface="Times New Roman" pitchFamily="18" charset="0"/>
              </a:rPr>
            </a:br>
            <a:r>
              <a:rPr lang="sr-Cyrl-CS" sz="2000" b="1" dirty="0" smtClean="0">
                <a:latin typeface="+mn-lt"/>
                <a:cs typeface="Times New Roman" pitchFamily="18" charset="0"/>
              </a:rPr>
              <a:t>ФАКУЛТЕТ МЕДИЦИНСКИХ НАУКА</a:t>
            </a:r>
            <a:r>
              <a:rPr lang="en-US" i="1" dirty="0" smtClean="0"/>
              <a:t/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62200"/>
            <a:ext cx="6400800" cy="3276600"/>
          </a:xfrm>
        </p:spPr>
        <p:txBody>
          <a:bodyPr>
            <a:normAutofit/>
          </a:bodyPr>
          <a:lstStyle/>
          <a:p>
            <a:r>
              <a:rPr lang="sr-Cyrl-RS" b="1" dirty="0" smtClean="0">
                <a:solidFill>
                  <a:schemeClr val="tx1"/>
                </a:solidFill>
                <a:cs typeface="Times New Roman" pitchFamily="18" charset="0"/>
              </a:rPr>
              <a:t>Фармација као здравствена делатност кроз векове</a:t>
            </a:r>
          </a:p>
          <a:p>
            <a:endParaRPr lang="sr-Cyrl-RS" sz="1600" dirty="0">
              <a:solidFill>
                <a:schemeClr val="tx1"/>
              </a:solidFill>
              <a:cs typeface="Times New Roman" pitchFamily="18" charset="0"/>
            </a:endParaRPr>
          </a:p>
          <a:p>
            <a:endParaRPr lang="sr-Cyrl-RS" sz="1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r>
              <a:rPr lang="sr-Cyrl-RS" sz="2000" dirty="0" smtClean="0">
                <a:solidFill>
                  <a:schemeClr val="tx1"/>
                </a:solidFill>
                <a:cs typeface="Times New Roman" pitchFamily="18" charset="0"/>
              </a:rPr>
              <a:t>Проф. др Горан Михајловић</a:t>
            </a:r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28600"/>
            <a:ext cx="1690688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Стари век - Персија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Свете књиге Авеста (написане око 600-500 године пне) - низ хигијенских прописа.</a:t>
            </a:r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 Ормузд, бог светла и знања, стваралац свега доброг, насупрот Ахриману, богу мрака, незнања и зла.</a:t>
            </a:r>
            <a:endParaRPr lang="en-US" dirty="0"/>
          </a:p>
        </p:txBody>
      </p:sp>
      <p:pic>
        <p:nvPicPr>
          <p:cNvPr id="4" name="Picture 10" descr="DariusIOfPersi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4724400"/>
            <a:ext cx="1146175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Стари век - Индија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sz="2400" dirty="0" smtClean="0"/>
              <a:t>Долазак аријеваца у Индију - постанак светих књига Веда (</a:t>
            </a:r>
            <a:r>
              <a:rPr lang="sr-Cyrl-RS" sz="2400" i="1" dirty="0" smtClean="0"/>
              <a:t>веда,</a:t>
            </a:r>
            <a:r>
              <a:rPr lang="sr-Cyrl-RS" sz="2400" dirty="0" smtClean="0"/>
              <a:t> значи знање)</a:t>
            </a:r>
          </a:p>
          <a:p>
            <a:r>
              <a:rPr lang="sr-Cyrl-RS" sz="2400" dirty="0" smtClean="0"/>
              <a:t>Започиње раздобље ведске медицине.</a:t>
            </a:r>
          </a:p>
          <a:p>
            <a:r>
              <a:rPr lang="sr-Cyrl-RS" sz="2400" dirty="0" smtClean="0"/>
              <a:t>Најстарија Веда - Ригведа, око 1500 године пне (упутства за лечење биљем).</a:t>
            </a:r>
          </a:p>
          <a:p>
            <a:r>
              <a:rPr lang="sr-Cyrl-RS" sz="2400" dirty="0" smtClean="0"/>
              <a:t>Атхарваведа – приручник за верске обреде.</a:t>
            </a:r>
          </a:p>
          <a:p>
            <a:r>
              <a:rPr lang="sr-Cyrl-RS" sz="2400" dirty="0" smtClean="0"/>
              <a:t>Чарака - најпознатији индијски лекар</a:t>
            </a:r>
          </a:p>
          <a:p>
            <a:r>
              <a:rPr lang="sr-Cyrl-RS" sz="2400" dirty="0" smtClean="0"/>
              <a:t> 2.век пне (дело Чарака-самхита,  говори о медицини и фармацији тога доба).</a:t>
            </a:r>
            <a:endParaRPr lang="en-US" sz="2400" dirty="0"/>
          </a:p>
        </p:txBody>
      </p:sp>
      <p:pic>
        <p:nvPicPr>
          <p:cNvPr id="4" name="Picture 6" descr="India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181600" y="1600200"/>
            <a:ext cx="2971800" cy="4730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Стари век - Кина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Велика заслуга за развој медицине и фармације - кинески легендарни цареви. </a:t>
            </a:r>
          </a:p>
          <a:p>
            <a:r>
              <a:rPr lang="sr-Cyrl-RS" dirty="0" smtClean="0"/>
              <a:t>Шен Нунг (2838. године пне) - отац кинеске медицине и аутор фармаколошког дела (око 350 лековитих биљака са дејством).</a:t>
            </a:r>
          </a:p>
          <a:p>
            <a:r>
              <a:rPr lang="sr-Cyrl-RS" dirty="0" smtClean="0"/>
              <a:t>Хуанг Ти “жути цар” (2698-2598. године пне) -  канон медицине “</a:t>
            </a:r>
            <a:r>
              <a:rPr lang="sr-Cyrl-RS" i="1" dirty="0" smtClean="0"/>
              <a:t>Неи чинг</a:t>
            </a:r>
            <a:r>
              <a:rPr lang="sr-Cyrl-RS" dirty="0" smtClean="0"/>
              <a:t>”.</a:t>
            </a:r>
          </a:p>
          <a:p>
            <a:r>
              <a:rPr lang="sr-Cyrl-RS" dirty="0" smtClean="0"/>
              <a:t>Пјен Чијао, најпознатији лекар свог доба - смеса опојних биљака,  извео тежак хируршки захват на грудима.</a:t>
            </a:r>
          </a:p>
          <a:p>
            <a:r>
              <a:rPr lang="sr-Cyrl-RS" dirty="0" smtClean="0"/>
              <a:t>Процват кинеске медицине - династија Хан (206.године пне),  лекар Чанг Чунг Чинг, “кинески Хипократ”.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Стари век - Кина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sz="2400" dirty="0" smtClean="0"/>
              <a:t>Темељ кинеске филозофије - наука о јединству микро и макрокосмоса (јанг и јинг).</a:t>
            </a:r>
          </a:p>
          <a:p>
            <a:r>
              <a:rPr lang="sr-Cyrl-RS" sz="2400" dirty="0" smtClean="0"/>
              <a:t>Велико значење - број 5 (пет елемената, пет чула, пет главних и пет споредних органа, пет укуса и пет боја).</a:t>
            </a:r>
          </a:p>
          <a:p>
            <a:r>
              <a:rPr lang="sr-Cyrl-RS" sz="2400" dirty="0" smtClean="0"/>
              <a:t>У терапији -  биљни лекови , моксибустија (метода налик данашњој акупунктури).</a:t>
            </a:r>
            <a:endParaRPr lang="en-US" sz="2400" dirty="0"/>
          </a:p>
        </p:txBody>
      </p:sp>
      <p:pic>
        <p:nvPicPr>
          <p:cNvPr id="4" name="Picture 6" descr="Kin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943600" y="2895600"/>
            <a:ext cx="2540000" cy="321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Стари век - Астеци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Хуморална медицина</a:t>
            </a:r>
          </a:p>
          <a:p>
            <a:r>
              <a:rPr lang="sr-Cyrl-RS" dirty="0" smtClean="0"/>
              <a:t>Болести - последица поремећаја телесних сокова.</a:t>
            </a:r>
          </a:p>
          <a:p>
            <a:r>
              <a:rPr lang="sr-Cyrl-RS" dirty="0" smtClean="0"/>
              <a:t>Лечење биљкама.</a:t>
            </a:r>
          </a:p>
          <a:p>
            <a:r>
              <a:rPr lang="sr-Cyrl-RS" dirty="0" smtClean="0"/>
              <a:t>Хигијена високо развијена.</a:t>
            </a:r>
            <a:endParaRPr lang="en-US" dirty="0"/>
          </a:p>
        </p:txBody>
      </p:sp>
      <p:pic>
        <p:nvPicPr>
          <p:cNvPr id="4" name="Picture 7" descr="Aste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096000" y="3810000"/>
            <a:ext cx="30480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Народ Инка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Познавали бројне лековите биљке.</a:t>
            </a:r>
          </a:p>
          <a:p>
            <a:r>
              <a:rPr lang="sr-Cyrl-RS" dirty="0" smtClean="0"/>
              <a:t>Примена Ипекакуане - код амебне дизентерије.</a:t>
            </a:r>
          </a:p>
          <a:p>
            <a:r>
              <a:rPr lang="sr-Cyrl-RS" dirty="0" smtClean="0"/>
              <a:t>Примена Кору кинина – маларија.</a:t>
            </a:r>
          </a:p>
          <a:p>
            <a:r>
              <a:rPr lang="sr-Cyrl-RS" dirty="0" smtClean="0"/>
              <a:t>Кока – света биљка.</a:t>
            </a:r>
            <a:endParaRPr lang="en-US" dirty="0"/>
          </a:p>
        </p:txBody>
      </p:sp>
      <p:pic>
        <p:nvPicPr>
          <p:cNvPr id="4" name="Picture 7" descr="In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629400" y="0"/>
            <a:ext cx="2381250" cy="15319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Народ Маја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Магијско-религиозне церемоније.</a:t>
            </a:r>
          </a:p>
          <a:p>
            <a:r>
              <a:rPr lang="sr-Cyrl-RS" dirty="0" smtClean="0"/>
              <a:t>Култ богова.</a:t>
            </a:r>
          </a:p>
          <a:p>
            <a:r>
              <a:rPr lang="sr-Cyrl-RS" dirty="0" smtClean="0"/>
              <a:t>Скарификација делова тела.</a:t>
            </a:r>
          </a:p>
          <a:p>
            <a:r>
              <a:rPr lang="sr-Cyrl-RS" dirty="0" smtClean="0"/>
              <a:t>Тетовирање на кожи - заштита од демона.</a:t>
            </a:r>
            <a:endParaRPr lang="en-US" dirty="0"/>
          </a:p>
        </p:txBody>
      </p:sp>
      <p:pic>
        <p:nvPicPr>
          <p:cNvPr id="4" name="Picture 7" descr="Ma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40313" y="3992562"/>
            <a:ext cx="4103687" cy="2865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Стари век - Грчка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dirty="0" smtClean="0"/>
              <a:t>Научни приступ Медицини .</a:t>
            </a:r>
          </a:p>
          <a:p>
            <a:r>
              <a:rPr lang="sr-Cyrl-RS" dirty="0" smtClean="0"/>
              <a:t>Аполон - бог медицине.</a:t>
            </a:r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Касније-Главни бог медицине - Асклепије (син Аполона и Корониде).</a:t>
            </a:r>
          </a:p>
          <a:p>
            <a:pPr>
              <a:buNone/>
            </a:pPr>
            <a:endParaRPr lang="sr-Cyrl-RS" dirty="0" smtClean="0"/>
          </a:p>
          <a:p>
            <a:r>
              <a:rPr lang="sr-Cyrl-RS" dirty="0" smtClean="0"/>
              <a:t>Асклепијеве ћерке - Хигија (богиња превентиве) и Панацеа (богиња лечења).</a:t>
            </a:r>
          </a:p>
          <a:p>
            <a:r>
              <a:rPr lang="sr-Cyrl-RS" dirty="0" smtClean="0"/>
              <a:t>Питагорин ученик Алкмеон из Кротона (око 500. године пне) -  најславнији грчки лекар пре Хипократа  аутор дела “</a:t>
            </a:r>
            <a:r>
              <a:rPr lang="en-US" i="1" dirty="0" smtClean="0"/>
              <a:t>Per </a:t>
            </a:r>
            <a:r>
              <a:rPr lang="en-US" i="1" dirty="0" err="1" smtClean="0"/>
              <a:t>fizeos</a:t>
            </a:r>
            <a:r>
              <a:rPr lang="sr-Cyrl-RS" dirty="0" smtClean="0"/>
              <a:t>”, први вршио дисекцију животиња.</a:t>
            </a:r>
          </a:p>
          <a:p>
            <a:endParaRPr lang="sr-Cyrl-RS" dirty="0" smtClean="0"/>
          </a:p>
          <a:p>
            <a:r>
              <a:rPr lang="sr-Cyrl-RS" dirty="0" smtClean="0"/>
              <a:t>У 5.веку пне - школе медицине у Кирени, Кротону, Родосу, Книду и Косу.</a:t>
            </a:r>
            <a:endParaRPr lang="en-US" dirty="0"/>
          </a:p>
        </p:txBody>
      </p:sp>
      <p:pic>
        <p:nvPicPr>
          <p:cNvPr id="4" name="Picture 9" descr="1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146925" y="0"/>
            <a:ext cx="1997075" cy="15595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Стари век - Грчка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Хипократ – врхунац грчке медицине</a:t>
            </a:r>
          </a:p>
          <a:p>
            <a:r>
              <a:rPr lang="sr-Cyrl-RS" dirty="0" smtClean="0"/>
              <a:t>Рођен  око 460. године пне. </a:t>
            </a:r>
          </a:p>
          <a:p>
            <a:r>
              <a:rPr lang="sr-Cyrl-RS" dirty="0" smtClean="0"/>
              <a:t>Савременик Перикла, Сократа, Херодота, Тукидида, Софокла, Еурипида, Аристофана, Фидије, Пракистела.</a:t>
            </a:r>
          </a:p>
          <a:p>
            <a:r>
              <a:rPr lang="sr-Cyrl-RS" dirty="0" smtClean="0"/>
              <a:t> “</a:t>
            </a:r>
            <a:r>
              <a:rPr lang="en-US" i="1" dirty="0" smtClean="0"/>
              <a:t>Corpus </a:t>
            </a:r>
            <a:r>
              <a:rPr lang="en-US" i="1" dirty="0" err="1" smtClean="0"/>
              <a:t>Hippocraticum</a:t>
            </a:r>
            <a:r>
              <a:rPr lang="sr-Cyrl-RS" dirty="0" smtClean="0"/>
              <a:t>”, велики број медицинских списа које сачињава око 52 дела. </a:t>
            </a:r>
          </a:p>
          <a:p>
            <a:r>
              <a:rPr lang="sr-Cyrl-RS" dirty="0" smtClean="0"/>
              <a:t>Одвојио медицину од магије и религије.</a:t>
            </a:r>
          </a:p>
          <a:p>
            <a:r>
              <a:rPr lang="sr-Cyrl-RS" dirty="0" smtClean="0"/>
              <a:t>Створио индуктивну, позитивну медицину, положио темеље лекарске етике, увео научну терминологију, изградио хирургију.</a:t>
            </a:r>
          </a:p>
          <a:p>
            <a:r>
              <a:rPr lang="sr-Cyrl-RS" dirty="0" smtClean="0"/>
              <a:t> Његово име носе неки симптоми: </a:t>
            </a:r>
            <a:r>
              <a:rPr lang="en-US" i="1" dirty="0" err="1" smtClean="0"/>
              <a:t>succusio</a:t>
            </a:r>
            <a:r>
              <a:rPr lang="en-US" i="1" dirty="0" smtClean="0"/>
              <a:t> </a:t>
            </a:r>
            <a:r>
              <a:rPr lang="en-US" i="1" dirty="0" err="1" smtClean="0"/>
              <a:t>Hippocratici</a:t>
            </a:r>
            <a:r>
              <a:rPr lang="en-US" i="1" dirty="0" smtClean="0"/>
              <a:t>, </a:t>
            </a:r>
            <a:r>
              <a:rPr lang="en-US" i="1" dirty="0" err="1" smtClean="0"/>
              <a:t>digiti</a:t>
            </a:r>
            <a:r>
              <a:rPr lang="en-US" i="1" dirty="0" smtClean="0"/>
              <a:t> </a:t>
            </a:r>
            <a:r>
              <a:rPr lang="en-US" i="1" dirty="0" err="1" smtClean="0"/>
              <a:t>Hippocratici</a:t>
            </a:r>
            <a:r>
              <a:rPr lang="en-US" i="1" dirty="0" smtClean="0"/>
              <a:t>, </a:t>
            </a:r>
            <a:r>
              <a:rPr lang="en-US" i="1" dirty="0" err="1" smtClean="0"/>
              <a:t>facies</a:t>
            </a:r>
            <a:r>
              <a:rPr lang="en-US" i="1" dirty="0" smtClean="0"/>
              <a:t> </a:t>
            </a:r>
            <a:r>
              <a:rPr lang="en-US" i="1" dirty="0" err="1" smtClean="0"/>
              <a:t>Hippocratica</a:t>
            </a:r>
            <a:r>
              <a:rPr lang="en-US" i="1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Стари век - Грчка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Хипократа – “отац медицине”- Хипократова заклетва</a:t>
            </a:r>
          </a:p>
          <a:p>
            <a:r>
              <a:rPr lang="sr-Cyrl-RS" dirty="0" smtClean="0"/>
              <a:t>Аристотел  - велики допринос тадашњој медицини и фармацији.</a:t>
            </a:r>
          </a:p>
          <a:p>
            <a:r>
              <a:rPr lang="sr-Cyrl-RS" dirty="0" smtClean="0"/>
              <a:t>Теофраст из Ереза - оснивач научне ботанике (“</a:t>
            </a:r>
            <a:r>
              <a:rPr lang="en-US" i="1" dirty="0" err="1" smtClean="0"/>
              <a:t>Historia</a:t>
            </a:r>
            <a:r>
              <a:rPr lang="en-US" i="1" dirty="0" smtClean="0"/>
              <a:t> </a:t>
            </a:r>
            <a:r>
              <a:rPr lang="en-US" i="1" dirty="0" err="1" smtClean="0"/>
              <a:t>plantarum</a:t>
            </a:r>
            <a:r>
              <a:rPr lang="sr-Cyrl-RS" dirty="0" smtClean="0"/>
              <a:t>” , описи 550 врста биљака из целог света).</a:t>
            </a:r>
          </a:p>
          <a:p>
            <a:r>
              <a:rPr lang="sr-Cyrl-RS" dirty="0" smtClean="0"/>
              <a:t>Александријска школа са представницима Херофилом и Еразистратом.</a:t>
            </a:r>
          </a:p>
          <a:p>
            <a:r>
              <a:rPr lang="sr-Cyrl-RS" dirty="0" smtClean="0"/>
              <a:t>Процват фармакологије и токсиологије, први пут се примењују експерименталне методе.</a:t>
            </a:r>
          </a:p>
          <a:p>
            <a:endParaRPr lang="sr-Cyrl-RS" dirty="0" smtClean="0"/>
          </a:p>
        </p:txBody>
      </p:sp>
      <p:pic>
        <p:nvPicPr>
          <p:cNvPr id="4" name="Picture 6" descr="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2738" y="0"/>
            <a:ext cx="2481262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Историјска доба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Стари век</a:t>
            </a:r>
          </a:p>
          <a:p>
            <a:r>
              <a:rPr lang="sr-Cyrl-RS" dirty="0" smtClean="0"/>
              <a:t>Средњи век</a:t>
            </a:r>
          </a:p>
          <a:p>
            <a:r>
              <a:rPr lang="sr-Cyrl-RS" dirty="0" smtClean="0"/>
              <a:t>Нови век</a:t>
            </a:r>
          </a:p>
          <a:p>
            <a:r>
              <a:rPr lang="sr-Cyrl-RS" dirty="0" smtClean="0"/>
              <a:t>Савремено, ново доба</a:t>
            </a:r>
          </a:p>
          <a:p>
            <a:endParaRPr lang="sr-Cyrl-RS" dirty="0" smtClean="0"/>
          </a:p>
          <a:p>
            <a:r>
              <a:rPr lang="sr-Cyrl-RS" dirty="0" smtClean="0"/>
              <a:t>Болест насупрот здрављу</a:t>
            </a:r>
          </a:p>
          <a:p>
            <a:r>
              <a:rPr lang="sr-Cyrl-RS" dirty="0" smtClean="0"/>
              <a:t>Лек </a:t>
            </a:r>
            <a:r>
              <a:rPr lang="en-US" i="1" dirty="0" smtClean="0"/>
              <a:t>versus</a:t>
            </a:r>
            <a:r>
              <a:rPr lang="en-US" dirty="0" smtClean="0"/>
              <a:t> </a:t>
            </a:r>
            <a:r>
              <a:rPr lang="sr-Cyrl-RS" dirty="0" smtClean="0"/>
              <a:t>отров</a:t>
            </a:r>
          </a:p>
          <a:p>
            <a:r>
              <a:rPr lang="sr-Cyrl-RS" dirty="0" smtClean="0"/>
              <a:t>Фармација кроз векове....</a:t>
            </a:r>
          </a:p>
        </p:txBody>
      </p:sp>
      <p:pic>
        <p:nvPicPr>
          <p:cNvPr id="5" name="Picture 11" descr="0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53000" y="4267200"/>
            <a:ext cx="4038600" cy="2330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Стари век - Рим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Велики допринос у области јавног здравља.</a:t>
            </a:r>
          </a:p>
          <a:p>
            <a:r>
              <a:rPr lang="sr-Cyrl-RS" dirty="0" smtClean="0"/>
              <a:t>Педаније Диоскорид - “</a:t>
            </a:r>
            <a:r>
              <a:rPr lang="en-US" i="1" dirty="0" smtClean="0"/>
              <a:t>De </a:t>
            </a:r>
            <a:r>
              <a:rPr lang="en-US" i="1" dirty="0" err="1" smtClean="0"/>
              <a:t>materia</a:t>
            </a:r>
            <a:r>
              <a:rPr lang="en-US" i="1" dirty="0" smtClean="0"/>
              <a:t> </a:t>
            </a:r>
            <a:r>
              <a:rPr lang="en-US" i="1" dirty="0" err="1" smtClean="0"/>
              <a:t>medica</a:t>
            </a:r>
            <a:r>
              <a:rPr lang="sr-Cyrl-RS" dirty="0" smtClean="0"/>
              <a:t>” опис домаћих и страних лекова, биљног, животињсог и минералног порекла. </a:t>
            </a:r>
          </a:p>
          <a:p>
            <a:r>
              <a:rPr lang="sr-Cyrl-RS" dirty="0" smtClean="0"/>
              <a:t>Први употребио израз </a:t>
            </a:r>
            <a:r>
              <a:rPr lang="en-US" i="1" dirty="0" smtClean="0"/>
              <a:t>anesthesia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Скрибоније Ларго, фармаколог -“</a:t>
            </a:r>
            <a:r>
              <a:rPr lang="en-US" i="1" dirty="0" err="1" smtClean="0"/>
              <a:t>Compositiones</a:t>
            </a:r>
            <a:r>
              <a:rPr lang="en-US" i="1" dirty="0" smtClean="0"/>
              <a:t> </a:t>
            </a:r>
            <a:r>
              <a:rPr lang="en-US" i="1" dirty="0" err="1" smtClean="0"/>
              <a:t>medicam</a:t>
            </a:r>
            <a:r>
              <a:rPr lang="sr-Cyrl-RS" i="1" dirty="0" smtClean="0"/>
              <a:t>е</a:t>
            </a:r>
            <a:r>
              <a:rPr lang="en-US" i="1" dirty="0" err="1" smtClean="0"/>
              <a:t>ntorum</a:t>
            </a:r>
            <a:r>
              <a:rPr lang="sr-Cyrl-RS" dirty="0" smtClean="0"/>
              <a:t>”, препоручује лековито биље.</a:t>
            </a:r>
            <a:endParaRPr lang="en-US" dirty="0"/>
          </a:p>
        </p:txBody>
      </p:sp>
      <p:pic>
        <p:nvPicPr>
          <p:cNvPr id="4" name="Picture 10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953250" y="0"/>
            <a:ext cx="2190750" cy="1743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Стари век - Рим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smtClean="0"/>
              <a:t>Гален (129. године пне), Пергам у Малој Азији. </a:t>
            </a:r>
          </a:p>
          <a:p>
            <a:r>
              <a:rPr lang="sr-Cyrl-RS" dirty="0" smtClean="0"/>
              <a:t>Написао око 400 дела из разних области.</a:t>
            </a:r>
          </a:p>
          <a:p>
            <a:r>
              <a:rPr lang="sr-Cyrl-RS" dirty="0" smtClean="0"/>
              <a:t>Четири степена деловања лекова: једва приметљиво деловање, јаче деловање, лако оштећење организма, уништење организма.</a:t>
            </a:r>
          </a:p>
          <a:p>
            <a:r>
              <a:rPr lang="sr-Cyrl-RS" dirty="0" smtClean="0"/>
              <a:t>Лек: квалитет, назив, темперамент и количина. </a:t>
            </a:r>
          </a:p>
          <a:p>
            <a:r>
              <a:rPr lang="sr-Cyrl-RS" dirty="0" smtClean="0"/>
              <a:t>Препоручивао  теријак, венесекцију и дијететске прописе.</a:t>
            </a:r>
            <a:endParaRPr lang="en-US" dirty="0"/>
          </a:p>
        </p:txBody>
      </p:sp>
      <p:pic>
        <p:nvPicPr>
          <p:cNvPr id="4" name="Picture 6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827963" y="0"/>
            <a:ext cx="1316037" cy="16557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Средњи век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Рани средњи век -  лекари сами справљали лекове за болеснике.</a:t>
            </a:r>
          </a:p>
          <a:p>
            <a:r>
              <a:rPr lang="sr-Cyrl-RS" dirty="0" smtClean="0"/>
              <a:t>Осамостаљење фармације – арапске апотеке већ у 7.веку.</a:t>
            </a:r>
          </a:p>
          <a:p>
            <a:r>
              <a:rPr lang="sr-Cyrl-RS" dirty="0" smtClean="0"/>
              <a:t>Први апотекари - Напуљ 1140. године, Париз 1178. године, Фиренца крајем 12.века. </a:t>
            </a:r>
          </a:p>
          <a:p>
            <a:r>
              <a:rPr lang="sr-Cyrl-RS" dirty="0" smtClean="0"/>
              <a:t>Прве јавне апотеке у Европи - Италија,  Француска, Немачка, Енглеска. </a:t>
            </a:r>
          </a:p>
          <a:p>
            <a:r>
              <a:rPr lang="sr-Cyrl-RS" dirty="0" smtClean="0"/>
              <a:t>Крајем 12.века у Енглеској - цех трговаца мирођијама и дрогама,  у Фиренци - цех лекара и апотекара.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Средњи век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Закон цара Фридриха </a:t>
            </a:r>
            <a:r>
              <a:rPr lang="en-US" dirty="0" smtClean="0"/>
              <a:t>II</a:t>
            </a:r>
            <a:r>
              <a:rPr lang="sr-Cyrl-RS" dirty="0" smtClean="0"/>
              <a:t> из 1240. године - одвојена фармација од медицине.</a:t>
            </a:r>
          </a:p>
          <a:p>
            <a:r>
              <a:rPr lang="sr-Cyrl-RS" dirty="0" smtClean="0"/>
              <a:t>Фармацеути – морали су да полагажу посебан испит. </a:t>
            </a:r>
          </a:p>
          <a:p>
            <a:r>
              <a:rPr lang="sr-Cyrl-RS" dirty="0" smtClean="0"/>
              <a:t>Апотеке отваране само по одобрењу власти.</a:t>
            </a:r>
          </a:p>
          <a:p>
            <a:r>
              <a:rPr lang="sr-Cyrl-RS" dirty="0" smtClean="0"/>
              <a:t>Права и дужности лекара  -  посебни статути (статут лекара и апотекара у Венецији из 1258. године, статут апотекара у Фиренци 1300. године).</a:t>
            </a:r>
          </a:p>
          <a:p>
            <a:r>
              <a:rPr lang="sr-Cyrl-RS" dirty="0" smtClean="0"/>
              <a:t>Лекови преузети из арапске медицине. </a:t>
            </a:r>
          </a:p>
          <a:p>
            <a:r>
              <a:rPr lang="sr-Cyrl-RS" dirty="0" smtClean="0"/>
              <a:t>Подела лекова: лаксативи, вомитиви, диуретици, дијафоретици.</a:t>
            </a:r>
          </a:p>
          <a:p>
            <a:r>
              <a:rPr lang="sr-Cyrl-RS" dirty="0" smtClean="0"/>
              <a:t>Бројни фармацеутски приручници.</a:t>
            </a:r>
            <a:endParaRPr lang="en-US" dirty="0"/>
          </a:p>
        </p:txBody>
      </p:sp>
      <p:pic>
        <p:nvPicPr>
          <p:cNvPr id="4" name="Picture 8" descr="161px-Pope_Clement_VI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38528" y="0"/>
            <a:ext cx="130547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Средњи век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Фармацеути средњег века - астрологија и алхемија.</a:t>
            </a:r>
          </a:p>
          <a:p>
            <a:r>
              <a:rPr lang="sr-Cyrl-RS" dirty="0" smtClean="0"/>
              <a:t>Омиљени лек - драго камење.</a:t>
            </a:r>
          </a:p>
          <a:p>
            <a:r>
              <a:rPr lang="sr-Cyrl-RS" dirty="0" smtClean="0"/>
              <a:t>Коришћени - дијаманти, смарагд, сафир, бисери...измрвљени у прах за оралну употребу или у облику амулета.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Стари Словени и Византија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Византијски историчари чувари знања...</a:t>
            </a:r>
          </a:p>
          <a:p>
            <a:r>
              <a:rPr lang="sr-Cyrl-RS" dirty="0" smtClean="0"/>
              <a:t>Лечење - мелемима и чајевима биљног порекла.</a:t>
            </a:r>
          </a:p>
          <a:p>
            <a:r>
              <a:rPr lang="sr-Cyrl-RS" dirty="0" smtClean="0"/>
              <a:t>Верска медицина - битан утицај.</a:t>
            </a:r>
          </a:p>
          <a:p>
            <a:r>
              <a:rPr lang="sr-Cyrl-RS" dirty="0" smtClean="0"/>
              <a:t>Манастири - стециште првих болница, школа и чувари лекарских списа.</a:t>
            </a:r>
          </a:p>
          <a:p>
            <a:r>
              <a:rPr lang="sr-Cyrl-RS" dirty="0" smtClean="0"/>
              <a:t>Фреске говоре о лекарима (Свети Козма и Дамјан).</a:t>
            </a:r>
          </a:p>
        </p:txBody>
      </p:sp>
      <p:pic>
        <p:nvPicPr>
          <p:cNvPr id="4" name="Picture 7" descr="Slav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010400" y="0"/>
            <a:ext cx="2133600" cy="17064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Манастири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dirty="0" smtClean="0"/>
              <a:t>Вештина лечења, гајења лековитог биља и прављења лекова.</a:t>
            </a:r>
          </a:p>
          <a:p>
            <a:r>
              <a:rPr lang="sr-Cyrl-RS" dirty="0" smtClean="0"/>
              <a:t>Основ терапије - 16 светих лековитих биљака: љиљан, жалфија, ружа, морач, нана, грчко семе, чубар, рутвица, вратич и друге.</a:t>
            </a:r>
          </a:p>
          <a:p>
            <a:r>
              <a:rPr lang="sr-Cyrl-RS" dirty="0" smtClean="0"/>
              <a:t>Начин брања биљке (левом или десном руком), време (у поноћ, одређеног дана), да ли се при том ћутало или су певане одређене песме (ритуали).</a:t>
            </a:r>
          </a:p>
          <a:p>
            <a:r>
              <a:rPr lang="sr-Cyrl-RS" dirty="0" smtClean="0"/>
              <a:t>Веровало  се да је лековито биље само оно које се бере ноћу уочи Јована биљобера (6-7. јули), на Велики петак, и друге веће празнике.</a:t>
            </a:r>
          </a:p>
          <a:p>
            <a:r>
              <a:rPr lang="sr-Cyrl-RS" dirty="0" smtClean="0"/>
              <a:t>За време династије Немањић – процват српске државе и медицине.</a:t>
            </a:r>
          </a:p>
          <a:p>
            <a:r>
              <a:rPr lang="sr-Cyrl-RS" dirty="0" smtClean="0"/>
              <a:t>Растко Немањић - оснива школе при манастирима и прве болнице.</a:t>
            </a:r>
            <a:endParaRPr lang="en-US" dirty="0"/>
          </a:p>
        </p:txBody>
      </p:sp>
      <p:pic>
        <p:nvPicPr>
          <p:cNvPr id="4" name="Picture 12" descr="joanikije-iguman-manastira-manasije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019800" y="0"/>
            <a:ext cx="3124200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Средњи век - манастири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dirty="0" smtClean="0"/>
              <a:t>Прве српске манастирске болнице - Хиландар и Студеница. </a:t>
            </a:r>
          </a:p>
          <a:p>
            <a:r>
              <a:rPr lang="sr-Cyrl-RS" dirty="0" smtClean="0"/>
              <a:t>Хиландарски типик (написан од стране Растка Немањића по узору на типик Евергетидског манастира,  садржи 43 главе).</a:t>
            </a:r>
          </a:p>
          <a:p>
            <a:r>
              <a:rPr lang="sr-Cyrl-RS" dirty="0" smtClean="0"/>
              <a:t> Студенички типик. </a:t>
            </a:r>
          </a:p>
          <a:p>
            <a:r>
              <a:rPr lang="sr-Cyrl-RS" dirty="0" smtClean="0"/>
              <a:t> Хиландарски медицински кодекс - пронађен 1952. године (историчар Ђорђе Радојчић) - 1989. године превод на савремени српски језик. </a:t>
            </a:r>
          </a:p>
          <a:p>
            <a:r>
              <a:rPr lang="sr-Cyrl-RS" dirty="0" smtClean="0"/>
              <a:t>Најстарија српска апотека основана - 1326. године у Котору - лекови  набављани из Внеције</a:t>
            </a:r>
          </a:p>
          <a:p>
            <a:r>
              <a:rPr lang="sr-Cyrl-RS" dirty="0" smtClean="0"/>
              <a:t>Грађа за познавање фармакопеје -Хиландарски кодекс са описом 145 лекова и Ходошки зборник из 1390. године.</a:t>
            </a:r>
            <a:endParaRPr lang="en-US" dirty="0"/>
          </a:p>
        </p:txBody>
      </p:sp>
      <p:pic>
        <p:nvPicPr>
          <p:cNvPr id="4" name="Picture 2" descr="D:\Downloads\Dragojlovic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5257800"/>
            <a:ext cx="4953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Значај Хиландарског кодекса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533400" indent="-53340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CS" dirty="0" smtClean="0"/>
              <a:t>Једини до сада познати примерак овако велике збирке медицинских списа салернско-монпељеске школе</a:t>
            </a:r>
          </a:p>
          <a:p>
            <a:pPr marL="533400" indent="-53340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CS" dirty="0" smtClean="0"/>
              <a:t>Написан на народном језику.</a:t>
            </a:r>
          </a:p>
          <a:p>
            <a:pPr marL="533400" indent="-53340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CS" dirty="0" smtClean="0"/>
              <a:t>Сазнање да се у средњем веку у Србији није лечило само гатањем и враџбинама.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CS" dirty="0" smtClean="0"/>
              <a:t>Сазнање да медицину која се практиковала и изучавала у две најважније медицинске школе у Европи тог времена (у Салерну и Монпељеу) налазимо у Србији. </a:t>
            </a:r>
          </a:p>
          <a:p>
            <a:endParaRPr lang="en-US" dirty="0"/>
          </a:p>
        </p:txBody>
      </p:sp>
      <p:pic>
        <p:nvPicPr>
          <p:cNvPr id="5" name="Picture 1" descr="D:\Ana\FAKULTET - FARMACIJA\PREDAVANJA FARMACIJA\III godina\V05 Zakoni i farmacija\seminarski\slike\1585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752600"/>
            <a:ext cx="3124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Значај Хиландарског кодекса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dirty="0" smtClean="0"/>
              <a:t>За две трећине медицинских појмова дат народни назив.</a:t>
            </a:r>
          </a:p>
          <a:p>
            <a:r>
              <a:rPr lang="sr-Cyrl-CS" dirty="0" smtClean="0"/>
              <a:t>Темељ српске медицинске терминологије.</a:t>
            </a:r>
          </a:p>
          <a:p>
            <a:r>
              <a:rPr lang="sr-Cyrl-CS" dirty="0" smtClean="0"/>
              <a:t>Највећи део кодекса - списи из интерне медицине и фармакологије. </a:t>
            </a:r>
          </a:p>
          <a:p>
            <a:r>
              <a:rPr lang="sr-Cyrl-CS" dirty="0" smtClean="0"/>
              <a:t>Фармаколошки - комплетна фармакопеја, ботаника.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Стари век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Нагон за самоодржањем – борба против болести и смрти.</a:t>
            </a:r>
          </a:p>
          <a:p>
            <a:pPr algn="just"/>
            <a:r>
              <a:rPr lang="sr-Cyrl-RS" sz="2400" dirty="0" smtClean="0"/>
              <a:t>Прва фаза (зачетак медицине) – емпиријски начин проналаска лекова и хране.</a:t>
            </a:r>
          </a:p>
          <a:p>
            <a:pPr algn="just"/>
            <a:r>
              <a:rPr lang="sr-Cyrl-RS" sz="2400" dirty="0" smtClean="0"/>
              <a:t>На самом почетку - фармацију је било тешко јасно диференцирати од медицине.</a:t>
            </a:r>
            <a:endParaRPr lang="en-US" sz="2400" dirty="0"/>
          </a:p>
        </p:txBody>
      </p:sp>
      <p:pic>
        <p:nvPicPr>
          <p:cNvPr id="4" name="Picture 7" descr="picture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562600" y="4419600"/>
            <a:ext cx="3384550" cy="230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Значај Хиландарског кодекса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 smtClean="0"/>
              <a:t>Терапијске белешке - припадају раном и средњем добу настанка списа. </a:t>
            </a:r>
          </a:p>
          <a:p>
            <a:r>
              <a:rPr lang="sr-Cyrl-CS" dirty="0" smtClean="0"/>
              <a:t>Ушле у све терапијске зборнике српске народне медицине.</a:t>
            </a:r>
          </a:p>
          <a:p>
            <a:r>
              <a:rPr lang="sr-Cyrl-CS" dirty="0" smtClean="0"/>
              <a:t>Коришћен за лечење у Србији све до 18 века. </a:t>
            </a:r>
          </a:p>
          <a:p>
            <a:r>
              <a:rPr lang="sr-Cyrl-CS" dirty="0" smtClean="0"/>
              <a:t>Приручници за лечење српске народне медицине – </a:t>
            </a:r>
            <a:r>
              <a:rPr lang="sr-Cyrl-CS" u="sng" dirty="0" smtClean="0"/>
              <a:t>„лекаруше“.</a:t>
            </a:r>
            <a:endParaRPr lang="en-US" u="sng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Хиландарски кодекс - подела списа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 2" pitchFamily="18" charset="2"/>
              <a:buNone/>
            </a:pPr>
            <a:r>
              <a:rPr lang="sr-Cyrl-CS" b="1" dirty="0" smtClean="0"/>
              <a:t>1. Дијагностика</a:t>
            </a:r>
            <a:endParaRPr lang="en-US" b="1" dirty="0" smtClean="0"/>
          </a:p>
          <a:p>
            <a:pPr>
              <a:buFont typeface="Wingdings 2" pitchFamily="18" charset="2"/>
              <a:buNone/>
            </a:pPr>
            <a:r>
              <a:rPr lang="sr-Cyrl-CS" dirty="0" smtClean="0"/>
              <a:t>а) спис о дијагностици обољења на основу промена пулса,</a:t>
            </a:r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sr-Cyrl-CS" dirty="0" smtClean="0"/>
              <a:t>б) спис о дијагностици обољења према променама у мокраћи,</a:t>
            </a:r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sr-Cyrl-CS" dirty="0" smtClean="0"/>
              <a:t>в) спис о огњицама,</a:t>
            </a:r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sr-Cyrl-CS" dirty="0" smtClean="0"/>
              <a:t>г) различита поглавља из интерне медицине.</a:t>
            </a:r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sr-Cyrl-CS" b="1" dirty="0" smtClean="0"/>
              <a:t>2. Списи о заразним болестима</a:t>
            </a:r>
            <a:endParaRPr lang="en-US" b="1" dirty="0" smtClean="0"/>
          </a:p>
          <a:p>
            <a:pPr>
              <a:buFont typeface="Wingdings 2" pitchFamily="18" charset="2"/>
              <a:buNone/>
            </a:pPr>
            <a:r>
              <a:rPr lang="sr-Cyrl-CS" dirty="0" smtClean="0"/>
              <a:t>а) увод у епидемиологију,</a:t>
            </a:r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sr-Cyrl-CS" dirty="0" smtClean="0"/>
              <a:t>б) спис о маларији,</a:t>
            </a:r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sr-Cyrl-CS" dirty="0" smtClean="0"/>
              <a:t>б) списи о другим заразним болестима.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Хиландарски кодекс - подела списа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Cyrl-CS" b="1" dirty="0" smtClean="0">
                <a:solidFill>
                  <a:srgbClr val="FF0000"/>
                </a:solidFill>
              </a:rPr>
              <a:t>3. Фармаколошки списи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Cyrl-CS" dirty="0" smtClean="0"/>
              <a:t>а) </a:t>
            </a:r>
            <a:r>
              <a:rPr lang="sr-Cyrl-CS" sz="4000" b="1" dirty="0" smtClean="0">
                <a:solidFill>
                  <a:srgbClr val="24617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спис о простим лековима </a:t>
            </a:r>
            <a:r>
              <a:rPr lang="sr-Cyrl-CS" dirty="0" smtClean="0"/>
              <a:t>(поређани према почетном слову) - (</a:t>
            </a:r>
            <a:r>
              <a:rPr lang="sr-Cyrl-CS" dirty="0" smtClean="0">
                <a:ea typeface="Calibri" pitchFamily="34" charset="0"/>
                <a:cs typeface="Calibri" pitchFamily="34" charset="0"/>
              </a:rPr>
              <a:t>1497-1499. године),</a:t>
            </a:r>
            <a:endParaRPr lang="en-US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Cyrl-CS" dirty="0" smtClean="0"/>
              <a:t>б)</a:t>
            </a:r>
            <a:r>
              <a:rPr lang="sr-Cyrl-CS" sz="4000" dirty="0" smtClean="0"/>
              <a:t> </a:t>
            </a:r>
            <a:r>
              <a:rPr lang="sr-Cyrl-CS" sz="4000" b="1" dirty="0" smtClean="0">
                <a:solidFill>
                  <a:srgbClr val="24617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спис о сложеним лековима </a:t>
            </a:r>
            <a:r>
              <a:rPr lang="sr-Cyrl-CS" dirty="0" smtClean="0"/>
              <a:t>– пилуле, масти, уља, емпластри (мелеми за ране) - (</a:t>
            </a:r>
            <a:r>
              <a:rPr lang="sr-Cyrl-CS" dirty="0" smtClean="0">
                <a:ea typeface="Calibri" pitchFamily="34" charset="0"/>
                <a:cs typeface="Calibri" pitchFamily="34" charset="0"/>
              </a:rPr>
              <a:t>1512-1528. године).</a:t>
            </a:r>
            <a:endParaRPr lang="en-US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Cyrl-CS" b="1" dirty="0" smtClean="0">
                <a:solidFill>
                  <a:srgbClr val="FF0000"/>
                </a:solidFill>
              </a:rPr>
              <a:t>4. Фармакотерапија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Cyrl-CS" dirty="0" smtClean="0"/>
              <a:t>а) први део терапијских бележака,</a:t>
            </a:r>
            <a:endParaRPr lang="en-US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Cyrl-CS" dirty="0" smtClean="0"/>
              <a:t>б) други део терапијских бележака.</a:t>
            </a:r>
            <a:endParaRPr lang="en-US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Cyrl-CS" b="1" dirty="0" smtClean="0"/>
              <a:t>5. Спис о флеботомији</a:t>
            </a:r>
            <a:endParaRPr lang="en-US" b="1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Cyrl-CS" b="1" dirty="0" smtClean="0"/>
              <a:t>6. Спис из педијатрије</a:t>
            </a:r>
            <a:endParaRPr lang="en-US" b="1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sr-Cyrl-CS" b="1" dirty="0" smtClean="0">
                <a:solidFill>
                  <a:srgbClr val="FF0000"/>
                </a:solidFill>
              </a:rPr>
              <a:t>7. Токсиколошки списи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Средњи век – Салернска школа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dirty="0" smtClean="0"/>
              <a:t>Оснивована за време Карла Великог (742-814. године).</a:t>
            </a:r>
          </a:p>
          <a:p>
            <a:r>
              <a:rPr lang="sr-Cyrl-RS" dirty="0" smtClean="0"/>
              <a:t>Доминирале лековите биљке у терапији разних болести. </a:t>
            </a:r>
          </a:p>
          <a:p>
            <a:r>
              <a:rPr lang="sr-Cyrl-RS" dirty="0" smtClean="0"/>
              <a:t>Бенедиктинци, чувари грчко-римске традиције.</a:t>
            </a:r>
          </a:p>
          <a:p>
            <a:r>
              <a:rPr lang="sr-Cyrl-RS" dirty="0" smtClean="0"/>
              <a:t>Оснивали велике ботаничке вртове. </a:t>
            </a:r>
          </a:p>
          <a:p>
            <a:r>
              <a:rPr lang="en-US" dirty="0" smtClean="0">
                <a:ea typeface="Calibri" pitchFamily="34" charset="0"/>
                <a:cs typeface="Calibri" pitchFamily="34" charset="0"/>
              </a:rPr>
              <a:t>В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елике промене у законодавству 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с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редњег века уопште (законодавство о раздвајању медицине и фармације)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.</a:t>
            </a:r>
            <a:endParaRPr lang="en-US" dirty="0" smtClean="0"/>
          </a:p>
          <a:p>
            <a:endParaRPr lang="sr-Cyrl-RS" dirty="0" smtClean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124200"/>
            <a:ext cx="4713287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Салернски едикт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Latn-CS" b="1" dirty="0" smtClean="0">
                <a:ea typeface="Calibri" pitchFamily="34" charset="0"/>
                <a:cs typeface="Calibri" pitchFamily="34" charset="0"/>
              </a:rPr>
              <a:t>Салернски</a:t>
            </a:r>
            <a:r>
              <a:rPr lang="sr-Cyrl-RS" b="1" dirty="0" smtClean="0">
                <a:ea typeface="Calibri" pitchFamily="34" charset="0"/>
                <a:cs typeface="Calibri" pitchFamily="34" charset="0"/>
              </a:rPr>
              <a:t> едикт, 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1240. год 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- 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формално  раздвојене фармација и медицина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.</a:t>
            </a:r>
            <a:endParaRPr lang="sr-Latn-CS" dirty="0" smtClean="0">
              <a:ea typeface="Calibri" pitchFamily="34" charset="0"/>
              <a:cs typeface="Calibri" pitchFamily="34" charset="0"/>
            </a:endParaRPr>
          </a:p>
          <a:p>
            <a:endParaRPr lang="sr-Latn-CS" dirty="0" smtClean="0">
              <a:ea typeface="Calibri" pitchFamily="34" charset="0"/>
              <a:cs typeface="Calibri" pitchFamily="34" charset="0"/>
            </a:endParaRPr>
          </a:p>
          <a:p>
            <a:r>
              <a:rPr lang="en-US" dirty="0" smtClean="0">
                <a:ea typeface="Calibri" pitchFamily="34" charset="0"/>
                <a:cs typeface="Calibri" pitchFamily="34" charset="0"/>
              </a:rPr>
              <a:t>П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ознат под називом и Сицилијански едикт -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наставнички колегијум Салернске медицинске школе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.</a:t>
            </a:r>
            <a:endParaRPr lang="sr-Latn-CS" dirty="0" smtClean="0">
              <a:ea typeface="Calibri" pitchFamily="34" charset="0"/>
              <a:cs typeface="Calibri" pitchFamily="34" charset="0"/>
            </a:endParaRPr>
          </a:p>
          <a:p>
            <a:endParaRPr lang="sr-Latn-CS" dirty="0" smtClean="0">
              <a:ea typeface="Calibri" pitchFamily="34" charset="0"/>
              <a:cs typeface="Calibri" pitchFamily="34" charset="0"/>
            </a:endParaRPr>
          </a:p>
          <a:p>
            <a:r>
              <a:rPr lang="en-US" dirty="0" smtClean="0">
                <a:ea typeface="Calibri" pitchFamily="34" charset="0"/>
                <a:cs typeface="Calibri" pitchFamily="34" charset="0"/>
              </a:rPr>
              <a:t>А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потекарство 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-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законски облик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.</a:t>
            </a:r>
            <a:endParaRPr lang="sr-Latn-CS" dirty="0" smtClean="0">
              <a:ea typeface="Calibri" pitchFamily="34" charset="0"/>
              <a:cs typeface="Calibri" pitchFamily="34" charset="0"/>
            </a:endParaRPr>
          </a:p>
          <a:p>
            <a:endParaRPr lang="sr-Latn-CS" dirty="0" smtClean="0">
              <a:ea typeface="Calibri" pitchFamily="34" charset="0"/>
              <a:cs typeface="Calibri" pitchFamily="34" charset="0"/>
            </a:endParaRPr>
          </a:p>
          <a:p>
            <a:r>
              <a:rPr lang="sr-Latn-CS" dirty="0" smtClean="0">
                <a:ea typeface="Calibri" pitchFamily="34" charset="0"/>
                <a:cs typeface="Calibri" pitchFamily="34" charset="0"/>
              </a:rPr>
              <a:t>Салернски едикт 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-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успоставио модел који је фармација следила широм Европе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“Салернитана” – салернска школа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CS" dirty="0" smtClean="0">
                <a:ea typeface="Calibri" pitchFamily="34" charset="0"/>
                <a:cs typeface="Calibri" pitchFamily="34" charset="0"/>
              </a:rPr>
              <a:t>Салернска висока школ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а - 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три одељења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: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филозофско, правно и медицинско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.</a:t>
            </a:r>
            <a:endParaRPr lang="sr-Latn-CS" dirty="0" smtClean="0">
              <a:ea typeface="Calibri" pitchFamily="34" charset="0"/>
              <a:cs typeface="Calibri" pitchFamily="34" charset="0"/>
            </a:endParaRPr>
          </a:p>
          <a:p>
            <a:r>
              <a:rPr lang="sr-Latn-CS" dirty="0" smtClean="0">
                <a:ea typeface="Calibri" pitchFamily="34" charset="0"/>
                <a:cs typeface="Calibri" pitchFamily="34" charset="0"/>
              </a:rPr>
              <a:t>Најзначајније одељење 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–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медицинско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.</a:t>
            </a:r>
          </a:p>
          <a:p>
            <a:r>
              <a:rPr lang="sr-Cyrl-RS" dirty="0" smtClean="0">
                <a:ea typeface="Calibri" pitchFamily="34" charset="0"/>
                <a:cs typeface="Calibri" pitchFamily="34" charset="0"/>
              </a:rPr>
              <a:t>С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ам град 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назван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b="1" i="1" dirty="0" smtClean="0">
                <a:ea typeface="Calibri" pitchFamily="34" charset="0"/>
                <a:cs typeface="Calibri" pitchFamily="34" charset="0"/>
              </a:rPr>
              <a:t>„</a:t>
            </a:r>
            <a:r>
              <a:rPr lang="en-US" b="1" i="1" dirty="0" err="1" smtClean="0">
                <a:ea typeface="Calibri" pitchFamily="34" charset="0"/>
                <a:cs typeface="Calibri" pitchFamily="34" charset="0"/>
              </a:rPr>
              <a:t>Civitas</a:t>
            </a:r>
            <a:r>
              <a:rPr lang="en-US" b="1" i="1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b="1" i="1" dirty="0" err="1" smtClean="0">
                <a:ea typeface="Calibri" pitchFamily="34" charset="0"/>
                <a:cs typeface="Calibri" pitchFamily="34" charset="0"/>
              </a:rPr>
              <a:t>Hippokratica</a:t>
            </a:r>
            <a:r>
              <a:rPr lang="sr-Latn-CS" b="1" i="1" dirty="0" smtClean="0">
                <a:ea typeface="Calibri" pitchFamily="34" charset="0"/>
                <a:cs typeface="Calibri" pitchFamily="34" charset="0"/>
              </a:rPr>
              <a:t>”(</a:t>
            </a:r>
            <a:r>
              <a:rPr lang="en-US" b="1" i="1" dirty="0" smtClean="0">
                <a:ea typeface="Calibri" pitchFamily="34" charset="0"/>
                <a:cs typeface="Calibri" pitchFamily="34" charset="0"/>
              </a:rPr>
              <a:t>„</a:t>
            </a:r>
            <a:r>
              <a:rPr lang="en-US" b="1" i="1" dirty="0" err="1" smtClean="0">
                <a:ea typeface="Calibri" pitchFamily="34" charset="0"/>
                <a:cs typeface="Calibri" pitchFamily="34" charset="0"/>
              </a:rPr>
              <a:t>Хипократов</a:t>
            </a:r>
            <a:r>
              <a:rPr lang="en-US" b="1" i="1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b="1" i="1" dirty="0" err="1" smtClean="0">
                <a:ea typeface="Calibri" pitchFamily="34" charset="0"/>
                <a:cs typeface="Calibri" pitchFamily="34" charset="0"/>
              </a:rPr>
              <a:t>град</a:t>
            </a:r>
            <a:r>
              <a:rPr lang="en-US" b="1" i="1" dirty="0" smtClean="0">
                <a:ea typeface="Calibri" pitchFamily="34" charset="0"/>
                <a:cs typeface="Calibri" pitchFamily="34" charset="0"/>
              </a:rPr>
              <a:t>“).</a:t>
            </a:r>
          </a:p>
          <a:p>
            <a:r>
              <a:rPr lang="sr-Cyrl-RS" dirty="0" smtClean="0">
                <a:ea typeface="Calibri" pitchFamily="34" charset="0"/>
                <a:cs typeface="Calibri" pitchFamily="34" charset="0"/>
              </a:rPr>
              <a:t>У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лога жена у теоретском и практичном извођењу наставе (лат.</a:t>
            </a:r>
            <a:r>
              <a:rPr lang="sr-Latn-CS" sz="2800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i="1" dirty="0" err="1" smtClean="0">
                <a:ea typeface="Calibri" pitchFamily="34" charset="0"/>
                <a:cs typeface="Calibri" pitchFamily="34" charset="0"/>
              </a:rPr>
              <a:t>Mulieres</a:t>
            </a:r>
            <a:r>
              <a:rPr lang="en-US" i="1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i="1" dirty="0" err="1" smtClean="0">
                <a:ea typeface="Calibri" pitchFamily="34" charset="0"/>
                <a:cs typeface="Calibri" pitchFamily="34" charset="0"/>
              </a:rPr>
              <a:t>Salernitanae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)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.</a:t>
            </a:r>
            <a:endParaRPr lang="sr-Latn-CS" dirty="0" smtClean="0">
              <a:ea typeface="Calibri" pitchFamily="34" charset="0"/>
              <a:cs typeface="Calibri" pitchFamily="34" charset="0"/>
            </a:endParaRPr>
          </a:p>
          <a:p>
            <a:r>
              <a:rPr lang="sr-Latn-C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Ит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алијанка Тротула де Руђиеро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 - 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најучениј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а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жен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а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лека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р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свога времена, а и касније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.</a:t>
            </a:r>
            <a:endParaRPr lang="sr-Latn-CS" dirty="0" smtClean="0">
              <a:ea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2243" y="5238750"/>
            <a:ext cx="1871757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r-Latn-CS" dirty="0" smtClean="0">
                <a:ea typeface="Calibri" pitchFamily="34" charset="0"/>
                <a:cs typeface="Calibri" pitchFamily="34" charset="0"/>
              </a:rPr>
              <a:t>У 11. и 12. веку 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-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главна дела салернитанских магистара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.</a:t>
            </a:r>
            <a:endParaRPr lang="en-US" dirty="0" smtClean="0">
              <a:ea typeface="Calibri" pitchFamily="34" charset="0"/>
              <a:cs typeface="Calibri" pitchFamily="34" charset="0"/>
            </a:endParaRPr>
          </a:p>
          <a:p>
            <a:endParaRPr lang="en-US" dirty="0" smtClean="0">
              <a:ea typeface="Calibri" pitchFamily="34" charset="0"/>
              <a:cs typeface="Calibri" pitchFamily="34" charset="0"/>
            </a:endParaRPr>
          </a:p>
          <a:p>
            <a:r>
              <a:rPr lang="en-US" dirty="0" smtClean="0">
                <a:ea typeface="Calibri" pitchFamily="34" charset="0"/>
                <a:cs typeface="Calibri" pitchFamily="34" charset="0"/>
              </a:rPr>
              <a:t>М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агистар Кофо (</a:t>
            </a:r>
            <a:r>
              <a:rPr lang="en-US" i="1" dirty="0" err="1" smtClean="0">
                <a:ea typeface="Calibri" pitchFamily="34" charset="0"/>
                <a:cs typeface="Calibri" pitchFamily="34" charset="0"/>
              </a:rPr>
              <a:t>Copho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) 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-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 прв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а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западно-европск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а 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анатомск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а 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монографиј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а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(</a:t>
            </a:r>
            <a:r>
              <a:rPr lang="en-US" i="1" dirty="0" err="1" smtClean="0">
                <a:ea typeface="Calibri" pitchFamily="34" charset="0"/>
                <a:cs typeface="Calibri" pitchFamily="34" charset="0"/>
              </a:rPr>
              <a:t>Anatomio</a:t>
            </a:r>
            <a:r>
              <a:rPr lang="en-US" i="1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i="1" dirty="0" err="1" smtClean="0">
                <a:ea typeface="Calibri" pitchFamily="34" charset="0"/>
                <a:cs typeface="Calibri" pitchFamily="34" charset="0"/>
              </a:rPr>
              <a:t>porci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)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.</a:t>
            </a:r>
            <a:endParaRPr lang="en-US" dirty="0" smtClean="0">
              <a:ea typeface="Calibri" pitchFamily="34" charset="0"/>
              <a:cs typeface="Calibri" pitchFamily="34" charset="0"/>
            </a:endParaRPr>
          </a:p>
          <a:p>
            <a:endParaRPr lang="en-US" dirty="0" smtClean="0">
              <a:ea typeface="Calibri" pitchFamily="34" charset="0"/>
              <a:cs typeface="Calibri" pitchFamily="34" charset="0"/>
            </a:endParaRPr>
          </a:p>
          <a:p>
            <a:r>
              <a:rPr lang="en-US" dirty="0" smtClean="0">
                <a:ea typeface="Calibri" pitchFamily="34" charset="0"/>
                <a:cs typeface="Calibri" pitchFamily="34" charset="0"/>
              </a:rPr>
              <a:t>Х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ирурзи Ро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џ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ер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(</a:t>
            </a:r>
            <a:r>
              <a:rPr lang="en-US" i="1" dirty="0" err="1" smtClean="0">
                <a:ea typeface="Calibri" pitchFamily="34" charset="0"/>
                <a:cs typeface="Calibri" pitchFamily="34" charset="0"/>
              </a:rPr>
              <a:t>Ruggerio</a:t>
            </a:r>
            <a:r>
              <a:rPr lang="en-US" i="1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i="1" dirty="0" err="1" smtClean="0">
                <a:ea typeface="Calibri" pitchFamily="34" charset="0"/>
                <a:cs typeface="Calibri" pitchFamily="34" charset="0"/>
              </a:rPr>
              <a:t>filius</a:t>
            </a:r>
            <a:r>
              <a:rPr lang="en-US" i="1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i="1" dirty="0" err="1" smtClean="0">
                <a:ea typeface="Calibri" pitchFamily="34" charset="0"/>
                <a:cs typeface="Calibri" pitchFamily="34" charset="0"/>
              </a:rPr>
              <a:t>Frugardi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) и Роландо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 -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више хируршких приручника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.</a:t>
            </a:r>
          </a:p>
          <a:p>
            <a:endParaRPr lang="en-US" dirty="0" smtClean="0">
              <a:ea typeface="Calibri" pitchFamily="34" charset="0"/>
              <a:cs typeface="Calibri" pitchFamily="34" charset="0"/>
            </a:endParaRPr>
          </a:p>
          <a:p>
            <a:r>
              <a:rPr lang="en-US" dirty="0" smtClean="0">
                <a:ea typeface="Calibri" pitchFamily="34" charset="0"/>
                <a:cs typeface="Calibri" pitchFamily="34" charset="0"/>
              </a:rPr>
              <a:t>М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агистар Бенвенуте Графео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 -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расправ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а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о лечењу очних болести (лат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.</a:t>
            </a:r>
            <a:r>
              <a:rPr lang="sr-Latn-CS" sz="2800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i="1" dirty="0" err="1" smtClean="0">
                <a:ea typeface="Calibri" pitchFamily="34" charset="0"/>
                <a:cs typeface="Calibri" pitchFamily="34" charset="0"/>
              </a:rPr>
              <a:t>Practica</a:t>
            </a:r>
            <a:r>
              <a:rPr lang="en-US" i="1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i="1" dirty="0" err="1" smtClean="0">
                <a:ea typeface="Calibri" pitchFamily="34" charset="0"/>
                <a:cs typeface="Calibri" pitchFamily="34" charset="0"/>
              </a:rPr>
              <a:t>ocularum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)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.</a:t>
            </a:r>
          </a:p>
          <a:p>
            <a:endParaRPr lang="en-US" dirty="0" smtClean="0">
              <a:ea typeface="Calibri" pitchFamily="34" charset="0"/>
              <a:cs typeface="Calibri" pitchFamily="34" charset="0"/>
            </a:endParaRPr>
          </a:p>
          <a:p>
            <a:r>
              <a:rPr lang="sr-Cyrl-RS" dirty="0" smtClean="0">
                <a:ea typeface="Calibri" pitchFamily="34" charset="0"/>
                <a:cs typeface="Calibri" pitchFamily="34" charset="0"/>
              </a:rPr>
              <a:t>Дела на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народном језику - 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намењена ширем кругу читалаца („Салернске регуле“)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1821" y="1600200"/>
            <a:ext cx="285135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ea typeface="Calibri" pitchFamily="34" charset="0"/>
              <a:cs typeface="Calibri" pitchFamily="34" charset="0"/>
            </a:endParaRPr>
          </a:p>
          <a:p>
            <a:r>
              <a:rPr lang="sr-Latn-CS" dirty="0" smtClean="0">
                <a:ea typeface="Calibri" pitchFamily="34" charset="0"/>
                <a:cs typeface="Calibri" pitchFamily="34" charset="0"/>
              </a:rPr>
              <a:t>Салерно 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-</a:t>
            </a:r>
            <a:r>
              <a:rPr lang="sr-Latn-CS" dirty="0" smtClean="0">
                <a:ea typeface="Calibri" pitchFamily="34" charset="0"/>
                <a:cs typeface="Calibri" pitchFamily="34" charset="0"/>
              </a:rPr>
              <a:t> прво место где се стицало виша медицинско образовање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.</a:t>
            </a:r>
            <a:endParaRPr lang="en-US" dirty="0" smtClean="0">
              <a:ea typeface="Calibri" pitchFamily="34" charset="0"/>
              <a:cs typeface="Calibri" pitchFamily="34" charset="0"/>
            </a:endParaRPr>
          </a:p>
          <a:p>
            <a:r>
              <a:rPr lang="en-US" dirty="0" err="1" smtClean="0">
                <a:ea typeface="Calibri" pitchFamily="34" charset="0"/>
                <a:cs typeface="Calibri" pitchFamily="34" charset="0"/>
              </a:rPr>
              <a:t>Сјај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Салернске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школе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бледи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1193.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године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,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смрћу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краљ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а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Роџер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а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III</a:t>
            </a:r>
            <a:r>
              <a:rPr lang="sr-Cyrl-RS" dirty="0" smtClean="0">
                <a:ea typeface="Calibri" pitchFamily="34" charset="0"/>
                <a:cs typeface="Calibri" pitchFamily="34" charset="0"/>
              </a:rPr>
              <a:t>.</a:t>
            </a:r>
          </a:p>
          <a:p>
            <a:r>
              <a:rPr lang="en-US" dirty="0" err="1" smtClean="0">
                <a:ea typeface="Calibri" pitchFamily="34" charset="0"/>
                <a:cs typeface="Calibri" pitchFamily="34" charset="0"/>
              </a:rPr>
              <a:t>Школу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у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Салерну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затворио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Наполеон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Бонапарта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1811.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године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dirty="0" err="1" smtClean="0">
                <a:ea typeface="Calibri" pitchFamily="34" charset="0"/>
                <a:cs typeface="Calibri" pitchFamily="34" charset="0"/>
              </a:rPr>
              <a:t>декретом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 .</a:t>
            </a:r>
            <a:endParaRPr lang="en-US" sz="2800" dirty="0" smtClean="0">
              <a:ea typeface="Calibri" pitchFamily="34" charset="0"/>
              <a:cs typeface="Calibri" pitchFamily="34" charset="0"/>
            </a:endParaRPr>
          </a:p>
          <a:p>
            <a:endParaRPr lang="en-US" dirty="0" smtClean="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Схоластичка медицина и фармација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CS" dirty="0" smtClean="0"/>
              <a:t>Упражњавана у црквеним и манастирским школама и раним европским универзитетима.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CS" dirty="0" smtClean="0"/>
              <a:t>У 12. веку - школе у Оксфорду и Кембриџу, Монпељеу, Болоњи, Паризу и Падови.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sr-Cyrl-CS" dirty="0" smtClean="0"/>
              <a:t>Циљ схоластике - схватити и оправдати већ раније објављену истину.</a:t>
            </a:r>
          </a:p>
          <a:p>
            <a:pPr marL="274320" indent="-274320"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Темељ учења - арабизирани галенизам.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sr-Cyrl-CS" dirty="0" smtClean="0"/>
          </a:p>
          <a:p>
            <a:endParaRPr lang="en-US" dirty="0"/>
          </a:p>
        </p:txBody>
      </p:sp>
      <p:pic>
        <p:nvPicPr>
          <p:cNvPr id="5" name="Content Placeholder 4" descr="UrinSalerno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002631"/>
            <a:ext cx="2667000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Схоластичка медицина и фармација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Службени уџбеници -  Хипократови „Афоризми“, Галенова „</a:t>
            </a:r>
            <a:r>
              <a:rPr lang="ru-RU" i="1" dirty="0" smtClean="0"/>
              <a:t>Ars parva</a:t>
            </a:r>
            <a:r>
              <a:rPr lang="ru-RU" dirty="0" smtClean="0"/>
              <a:t>“, Разесово дело „</a:t>
            </a:r>
            <a:r>
              <a:rPr lang="ru-RU" i="1" dirty="0" smtClean="0"/>
              <a:t>Nonus Rhasis ad Almansorem</a:t>
            </a:r>
            <a:r>
              <a:rPr lang="ru-RU" dirty="0" smtClean="0"/>
              <a:t>“ и Авиценин „</a:t>
            </a:r>
            <a:r>
              <a:rPr lang="ru-RU" i="1" dirty="0" smtClean="0"/>
              <a:t>Канон</a:t>
            </a:r>
            <a:r>
              <a:rPr lang="ru-RU" dirty="0" smtClean="0"/>
              <a:t>“. </a:t>
            </a:r>
          </a:p>
          <a:p>
            <a:r>
              <a:rPr lang="ru-RU" dirty="0" smtClean="0"/>
              <a:t>У почетку – теоретска настава</a:t>
            </a:r>
          </a:p>
          <a:p>
            <a:r>
              <a:rPr lang="ru-RU" dirty="0" smtClean="0"/>
              <a:t>У 13. и 14. веку - практична настава.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У зачетку – жена носилац фармацеутске и медицинске активности. </a:t>
            </a:r>
          </a:p>
          <a:p>
            <a:r>
              <a:rPr lang="sr-Cyrl-RS" dirty="0" smtClean="0"/>
              <a:t>Касније – доминира мушкарац.</a:t>
            </a:r>
          </a:p>
          <a:p>
            <a:r>
              <a:rPr lang="sr-Cyrl-RS" dirty="0" smtClean="0"/>
              <a:t>Све културне сфере прожима развој медицине и фармације – емпиријска, демонистичка, анимистичка, религиозна фаза.</a:t>
            </a:r>
          </a:p>
        </p:txBody>
      </p:sp>
      <p:pic>
        <p:nvPicPr>
          <p:cNvPr id="4" name="Picture 10" descr="Matrijarh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239000" y="4869025"/>
            <a:ext cx="1905000" cy="1988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Схоластичка медицина и фармација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300" dirty="0" smtClean="0"/>
              <a:t>У касном средњем веку (14. и 15. век) - прве апотеке које држе фармацеути). </a:t>
            </a:r>
          </a:p>
          <a:p>
            <a:r>
              <a:rPr lang="ru-RU" sz="3300" dirty="0" smtClean="0"/>
              <a:t>Лекови пореклом из Арабије. </a:t>
            </a:r>
          </a:p>
          <a:p>
            <a:r>
              <a:rPr lang="ru-RU" sz="3300" dirty="0" smtClean="0"/>
              <a:t>Популарне методе лечења остају - пуштање крви, додир краља. </a:t>
            </a:r>
          </a:p>
          <a:p>
            <a:pPr>
              <a:buNone/>
            </a:pPr>
            <a:r>
              <a:rPr lang="ru-RU" sz="3300" dirty="0" smtClean="0"/>
              <a:t> </a:t>
            </a:r>
          </a:p>
          <a:p>
            <a:endParaRPr lang="en-US" dirty="0"/>
          </a:p>
        </p:txBody>
      </p:sp>
      <p:pic>
        <p:nvPicPr>
          <p:cNvPr id="5" name="Picture 2" descr="D:\Ana\FAKULTET - FARMACIJA\PREDAVANJA FARMACIJA\III godina\V05 Zakoni i farmacija\seminarski\slike\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676400"/>
            <a:ext cx="3505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Арапска медицина и фармација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 smtClean="0"/>
              <a:t>Арапи - Унапредили  бројне науке,  медицину и фармацију.</a:t>
            </a:r>
          </a:p>
          <a:p>
            <a:r>
              <a:rPr lang="sr-Cyrl-RS" dirty="0" smtClean="0"/>
              <a:t>Фармакогнозија - примена хемије.</a:t>
            </a:r>
          </a:p>
          <a:p>
            <a:r>
              <a:rPr lang="sr-Cyrl-RS" dirty="0" smtClean="0"/>
              <a:t>Фармација -  научни правац.</a:t>
            </a:r>
          </a:p>
          <a:p>
            <a:r>
              <a:rPr lang="sr-Cyrl-RS" dirty="0" smtClean="0"/>
              <a:t>Употребљавали - камфор, тршћани шећер, алоју, велебиље, бунику, кафу, ђумбир, стрихнос, шафран, куркуму, зедоарију, ману, кубебу, бибер, цимет, реум, сену, тамариндус, арабску гуму, мошус, ћилибар, ...</a:t>
            </a:r>
          </a:p>
          <a:p>
            <a:r>
              <a:rPr lang="sr-Cyrl-RS" dirty="0" smtClean="0"/>
              <a:t>Сируп од шећера, дестилација и перколација, израда еликсира.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Нови век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dirty="0" smtClean="0"/>
              <a:t>Француска револуција - револуцијуаи ново доба за фармацију.</a:t>
            </a:r>
          </a:p>
          <a:p>
            <a:r>
              <a:rPr lang="sr-Cyrl-RS" dirty="0" smtClean="0"/>
              <a:t>Развој научне фармације. </a:t>
            </a:r>
          </a:p>
          <a:p>
            <a:r>
              <a:rPr lang="sr-Cyrl-RS" dirty="0" smtClean="0"/>
              <a:t>19.век - век алкалоида и почетак научне фармакогнозије засноване на хемији.</a:t>
            </a:r>
          </a:p>
          <a:p>
            <a:r>
              <a:rPr lang="sr-Cyrl-RS" dirty="0" smtClean="0"/>
              <a:t>1830. године Леру - гликозид салицин у врбовој кори.</a:t>
            </a:r>
          </a:p>
          <a:p>
            <a:r>
              <a:rPr lang="sr-Cyrl-RS" dirty="0" smtClean="0"/>
              <a:t>Исте године Рубике и Бутон - амигдалин у горким бадемима, Минор - ескулин у дивљем кестену.</a:t>
            </a:r>
          </a:p>
          <a:p>
            <a:r>
              <a:rPr lang="sr-Cyrl-RS" dirty="0" smtClean="0"/>
              <a:t>Зертирнер - 1917. године изоловао морфин, а исте године Робике  изоловао наркотин. </a:t>
            </a:r>
          </a:p>
          <a:p>
            <a:r>
              <a:rPr lang="sr-Cyrl-RS" dirty="0" smtClean="0"/>
              <a:t>Пелетије и Каванту из Париза - велики број важних алкалоида, стрихнин, бруцин, кинин.</a:t>
            </a:r>
          </a:p>
          <a:p>
            <a:r>
              <a:rPr lang="sr-Cyrl-RS" dirty="0" smtClean="0"/>
              <a:t>Револуционарни проналсци Пастера - вакцине, серуми и ферменти. </a:t>
            </a:r>
          </a:p>
          <a:p>
            <a:r>
              <a:rPr lang="sr-Cyrl-RS" dirty="0" smtClean="0"/>
              <a:t>Следе радијум, иск-зраци, електрицитет.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20. и 21. век – ново доба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r-Cyrl-RS" dirty="0" smtClean="0"/>
              <a:t>Највећи напредак фармације, медицине, те науке у целости.</a:t>
            </a:r>
          </a:p>
          <a:p>
            <a:r>
              <a:rPr lang="sr-Cyrl-RS" dirty="0" smtClean="0"/>
              <a:t>Генска терапија </a:t>
            </a:r>
          </a:p>
          <a:p>
            <a:r>
              <a:rPr lang="sr-Cyrl-RS" dirty="0" smtClean="0"/>
              <a:t>Технологија рекомбинантном ДНК - производња протеина генетским инжињерингом.</a:t>
            </a:r>
          </a:p>
          <a:p>
            <a:r>
              <a:rPr lang="sr-Cyrl-RS" dirty="0" smtClean="0"/>
              <a:t>Синтеза хормона и фактора раста; фактори који стимулишу крвне ћелије; цитокини; ензими; моноклонска антитела.</a:t>
            </a:r>
          </a:p>
          <a:p>
            <a:r>
              <a:rPr lang="sr-Cyrl-RS" dirty="0" smtClean="0"/>
              <a:t>Најсавременије ваксине.</a:t>
            </a:r>
          </a:p>
          <a:p>
            <a:r>
              <a:rPr lang="sr-Cyrl-RS" dirty="0" smtClean="0"/>
              <a:t>Развој биотехнологије.</a:t>
            </a:r>
          </a:p>
          <a:p>
            <a:endParaRPr lang="sr-Cyrl-RS" dirty="0" smtClean="0"/>
          </a:p>
          <a:p>
            <a:r>
              <a:rPr lang="sr-Cyrl-RS" dirty="0" smtClean="0"/>
              <a:t>Свакодневно - нови “лековити” молекул.</a:t>
            </a:r>
          </a:p>
          <a:p>
            <a:r>
              <a:rPr lang="sr-Cyrl-RS" dirty="0" smtClean="0"/>
              <a:t>Нада у излечење најтежих болести данашњице - све већа.</a:t>
            </a:r>
            <a:endParaRPr lang="en-US" dirty="0"/>
          </a:p>
        </p:txBody>
      </p:sp>
      <p:pic>
        <p:nvPicPr>
          <p:cNvPr id="5" name="Picture 4" descr="biotechnology-introduc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867400" y="3581400"/>
            <a:ext cx="3048000" cy="3076575"/>
          </a:xfrm>
          <a:prstGeom prst="rect">
            <a:avLst/>
          </a:prstGeom>
          <a:noFill/>
        </p:spPr>
      </p:pic>
      <p:pic>
        <p:nvPicPr>
          <p:cNvPr id="6" name="Picture 4" descr="340px-Gene_therapy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91200" y="1524000"/>
            <a:ext cx="3048000" cy="1752600"/>
          </a:xfr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Литература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lnSpc>
                <a:spcPct val="80000"/>
              </a:lnSpc>
            </a:pPr>
            <a:r>
              <a:rPr lang="sr-Latn-CS" dirty="0" smtClean="0"/>
              <a:t>Randy Hendrickson et al. REMINGTON, The science and Practice of Pharmacy, 21st EDITION, Lippincot Williams &amp; Wilkins, 2006</a:t>
            </a:r>
            <a:r>
              <a:rPr lang="sr-Cyrl-RS" dirty="0" smtClean="0"/>
              <a:t>.</a:t>
            </a:r>
          </a:p>
          <a:p>
            <a:pPr algn="just">
              <a:lnSpc>
                <a:spcPct val="80000"/>
              </a:lnSpc>
              <a:buNone/>
            </a:pPr>
            <a:r>
              <a:rPr lang="en-US" dirty="0" smtClean="0"/>
              <a:t> </a:t>
            </a:r>
            <a:endParaRPr lang="sr-Latn-CS" dirty="0" smtClean="0"/>
          </a:p>
          <a:p>
            <a:pPr algn="just">
              <a:lnSpc>
                <a:spcPct val="80000"/>
              </a:lnSpc>
            </a:pPr>
            <a:r>
              <a:rPr lang="it-IT" dirty="0" smtClean="0"/>
              <a:t>Tartalja H. Kratak pregled povijesti farmacije. Četvrto izdanje. </a:t>
            </a:r>
            <a:r>
              <a:rPr lang="en-US" dirty="0" smtClean="0"/>
              <a:t>Zagreb: </a:t>
            </a:r>
            <a:r>
              <a:rPr lang="en-US" dirty="0" err="1" smtClean="0"/>
              <a:t>Farmaceutsko-biokemijski</a:t>
            </a:r>
            <a:r>
              <a:rPr lang="en-US" dirty="0" smtClean="0"/>
              <a:t> </a:t>
            </a:r>
            <a:r>
              <a:rPr lang="en-US" dirty="0" err="1" smtClean="0"/>
              <a:t>fakultet</a:t>
            </a:r>
            <a:r>
              <a:rPr lang="en-US" dirty="0" smtClean="0"/>
              <a:t> </a:t>
            </a:r>
            <a:r>
              <a:rPr lang="en-US" dirty="0" err="1" smtClean="0"/>
              <a:t>Sveučilišta</a:t>
            </a:r>
            <a:r>
              <a:rPr lang="en-US" dirty="0" smtClean="0"/>
              <a:t> u </a:t>
            </a:r>
            <a:r>
              <a:rPr lang="en-US" dirty="0" err="1" smtClean="0"/>
              <a:t>Zagrebu</a:t>
            </a:r>
            <a:r>
              <a:rPr lang="en-US" dirty="0" smtClean="0"/>
              <a:t> 1965. p. 26-63.</a:t>
            </a:r>
            <a:endParaRPr lang="sr-Cyrl-RS" dirty="0" smtClean="0"/>
          </a:p>
          <a:p>
            <a:pPr algn="just">
              <a:lnSpc>
                <a:spcPct val="80000"/>
              </a:lnSpc>
              <a:buNone/>
            </a:pPr>
            <a:endParaRPr lang="sr-Latn-CS" dirty="0" smtClean="0"/>
          </a:p>
          <a:p>
            <a:pPr algn="just">
              <a:lnSpc>
                <a:spcPct val="80000"/>
              </a:lnSpc>
            </a:pPr>
            <a:r>
              <a:rPr lang="sr-Latn-CS" dirty="0" smtClean="0"/>
              <a:t>Jovan Tucakov. Lečenje biljem, izdavačka organizacija “Rad”, Beograd, 1986.</a:t>
            </a:r>
            <a:endParaRPr lang="sr-Cyrl-RS" dirty="0" smtClean="0"/>
          </a:p>
          <a:p>
            <a:pPr algn="just">
              <a:lnSpc>
                <a:spcPct val="80000"/>
              </a:lnSpc>
            </a:pPr>
            <a:endParaRPr lang="sr-Latn-CS" b="1" dirty="0" smtClean="0"/>
          </a:p>
          <a:p>
            <a:pPr algn="just">
              <a:lnSpc>
                <a:spcPct val="80000"/>
              </a:lnSpc>
            </a:pPr>
            <a:r>
              <a:rPr lang="en-US" dirty="0" err="1" smtClean="0"/>
              <a:t>Aforizmi</a:t>
            </a:r>
            <a:r>
              <a:rPr lang="en-US" dirty="0" smtClean="0"/>
              <a:t> </a:t>
            </a:r>
            <a:r>
              <a:rPr lang="sr-Latn-CS" dirty="0" smtClean="0"/>
              <a:t>H</a:t>
            </a:r>
            <a:r>
              <a:rPr lang="en-US" dirty="0" err="1" smtClean="0"/>
              <a:t>ipokrat</a:t>
            </a:r>
            <a:r>
              <a:rPr lang="en-US" dirty="0" smtClean="0"/>
              <a:t>, Novi Sad, 1992</a:t>
            </a:r>
            <a:r>
              <a:rPr lang="sr-Cyrl-RS" dirty="0" smtClean="0"/>
              <a:t>.</a:t>
            </a:r>
          </a:p>
          <a:p>
            <a:pPr algn="just">
              <a:lnSpc>
                <a:spcPct val="80000"/>
              </a:lnSpc>
              <a:buNone/>
            </a:pPr>
            <a:r>
              <a:rPr lang="en-US" dirty="0" smtClean="0"/>
              <a:t> </a:t>
            </a:r>
          </a:p>
          <a:p>
            <a:pPr algn="just">
              <a:lnSpc>
                <a:spcPct val="80000"/>
              </a:lnSpc>
            </a:pPr>
            <a:r>
              <a:rPr lang="sv-SE" dirty="0" smtClean="0"/>
              <a:t>Milovanovi</a:t>
            </a:r>
            <a:r>
              <a:rPr lang="sr-Latn-CS" dirty="0" smtClean="0"/>
              <a:t>ć</a:t>
            </a:r>
            <a:r>
              <a:rPr lang="sv-SE" dirty="0" smtClean="0"/>
              <a:t> D. Medicinska etika, Naučna knjiga, Beograd, 1976</a:t>
            </a:r>
            <a:r>
              <a:rPr lang="sr-Cyrl-RS" dirty="0" smtClean="0"/>
              <a:t>.</a:t>
            </a:r>
          </a:p>
          <a:p>
            <a:pPr algn="just">
              <a:lnSpc>
                <a:spcPct val="80000"/>
              </a:lnSpc>
            </a:pPr>
            <a:r>
              <a:rPr lang="sv-SE" dirty="0" smtClean="0"/>
              <a:t> </a:t>
            </a:r>
            <a:endParaRPr lang="sr-Latn-CS" dirty="0" smtClean="0"/>
          </a:p>
          <a:p>
            <a:pPr algn="just">
              <a:lnSpc>
                <a:spcPct val="80000"/>
              </a:lnSpc>
            </a:pPr>
            <a:r>
              <a:rPr lang="en-US" dirty="0" smtClean="0"/>
              <a:t>Wink M. A Short History of Alkaloids. In: Roberts FM, Wink M, editors. Alkaloids: Biochemistry, Ecology and Medicinal Applications. New York: </a:t>
            </a:r>
            <a:r>
              <a:rPr lang="en-US" dirty="0" err="1" smtClean="0"/>
              <a:t>Plenium</a:t>
            </a:r>
            <a:r>
              <a:rPr lang="en-US" dirty="0" smtClean="0"/>
              <a:t> Press; 1998. p. 11- 44.</a:t>
            </a:r>
            <a:endParaRPr lang="sr-Cyrl-RS" dirty="0" smtClean="0"/>
          </a:p>
          <a:p>
            <a:pPr algn="just">
              <a:lnSpc>
                <a:spcPct val="80000"/>
              </a:lnSpc>
            </a:pPr>
            <a:endParaRPr lang="sr-Latn-CS" dirty="0" smtClean="0"/>
          </a:p>
          <a:p>
            <a:pPr algn="just">
              <a:lnSpc>
                <a:spcPct val="80000"/>
              </a:lnSpc>
            </a:pPr>
            <a:r>
              <a:rPr lang="sr-Latn-CS" dirty="0" smtClean="0"/>
              <a:t> </a:t>
            </a:r>
            <a:r>
              <a:rPr lang="en-US" dirty="0" err="1" smtClean="0"/>
              <a:t>Parojčić</a:t>
            </a:r>
            <a:r>
              <a:rPr lang="en-US" dirty="0" smtClean="0"/>
              <a:t> D, </a:t>
            </a:r>
            <a:r>
              <a:rPr lang="en-US" dirty="0" err="1" smtClean="0"/>
              <a:t>Stupar</a:t>
            </a:r>
            <a:r>
              <a:rPr lang="en-US" dirty="0" smtClean="0"/>
              <a:t> D, </a:t>
            </a:r>
            <a:r>
              <a:rPr lang="en-US" dirty="0" err="1" smtClean="0"/>
              <a:t>Kovačević</a:t>
            </a:r>
            <a:r>
              <a:rPr lang="en-US" dirty="0" smtClean="0"/>
              <a:t> N. </a:t>
            </a:r>
            <a:r>
              <a:rPr lang="en-US" dirty="0" err="1" smtClean="0"/>
              <a:t>Opijumski</a:t>
            </a:r>
            <a:r>
              <a:rPr lang="en-US" dirty="0" smtClean="0"/>
              <a:t> </a:t>
            </a:r>
            <a:r>
              <a:rPr lang="en-US" dirty="0" err="1" smtClean="0"/>
              <a:t>mak</a:t>
            </a:r>
            <a:r>
              <a:rPr lang="en-US" dirty="0" smtClean="0"/>
              <a:t> u </a:t>
            </a:r>
            <a:r>
              <a:rPr lang="en-US" dirty="0" err="1" smtClean="0"/>
              <a:t>terapiji</a:t>
            </a:r>
            <a:r>
              <a:rPr lang="en-US" dirty="0" smtClean="0"/>
              <a:t> </a:t>
            </a:r>
            <a:r>
              <a:rPr lang="en-US" dirty="0" err="1" smtClean="0"/>
              <a:t>starih</a:t>
            </a:r>
            <a:r>
              <a:rPr lang="en-US" dirty="0" smtClean="0"/>
              <a:t> </a:t>
            </a:r>
            <a:r>
              <a:rPr lang="en-US" dirty="0" err="1" smtClean="0"/>
              <a:t>civilizacija</a:t>
            </a:r>
            <a:r>
              <a:rPr lang="en-US" dirty="0" smtClean="0"/>
              <a:t>. </a:t>
            </a:r>
            <a:r>
              <a:rPr lang="en-US" dirty="0" err="1" smtClean="0"/>
              <a:t>Arh</a:t>
            </a:r>
            <a:r>
              <a:rPr lang="en-US" dirty="0" smtClean="0"/>
              <a:t>. farm 2001; 1-2: 153-62. 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533400" indent="-533400" algn="just">
              <a:lnSpc>
                <a:spcPct val="80000"/>
              </a:lnSpc>
            </a:pPr>
            <a:r>
              <a:rPr lang="sv-SE" dirty="0" smtClean="0"/>
              <a:t>Kostić A. Medicinski rečnik, Medicinska knjiga, Beograd, 271</a:t>
            </a:r>
            <a:r>
              <a:rPr lang="sr-Cyrl-RS" dirty="0" smtClean="0"/>
              <a:t>.</a:t>
            </a:r>
          </a:p>
          <a:p>
            <a:pPr marL="533400" indent="-533400" algn="just">
              <a:lnSpc>
                <a:spcPct val="80000"/>
              </a:lnSpc>
              <a:buNone/>
            </a:pPr>
            <a:r>
              <a:rPr lang="sv-SE" dirty="0" smtClean="0"/>
              <a:t> </a:t>
            </a:r>
            <a:endParaRPr lang="en-US" dirty="0" smtClean="0"/>
          </a:p>
          <a:p>
            <a:pPr marL="533400" indent="-533400" algn="just">
              <a:lnSpc>
                <a:spcPct val="80000"/>
              </a:lnSpc>
            </a:pPr>
            <a:r>
              <a:rPr lang="sr-Latn-CS" dirty="0" smtClean="0"/>
              <a:t>Lavoslav Glesinger. Povjest medicine, školska knjiga Zagreb, 1978.</a:t>
            </a:r>
            <a:endParaRPr lang="sr-Cyrl-RS" dirty="0" smtClean="0"/>
          </a:p>
          <a:p>
            <a:pPr marL="533400" indent="-533400" algn="just">
              <a:lnSpc>
                <a:spcPct val="80000"/>
              </a:lnSpc>
            </a:pPr>
            <a:endParaRPr lang="en-US" dirty="0" smtClean="0"/>
          </a:p>
          <a:p>
            <a:pPr marL="533400" indent="-533400" algn="just">
              <a:lnSpc>
                <a:spcPct val="80000"/>
              </a:lnSpc>
            </a:pPr>
            <a:r>
              <a:rPr lang="sv-SE" dirty="0" smtClean="0"/>
              <a:t>Stanojević V. Istorija medicine, Medicinska knjiga Beograd-Zagreb, 1975. </a:t>
            </a:r>
            <a:endParaRPr lang="sr-Cyrl-RS" dirty="0" smtClean="0"/>
          </a:p>
          <a:p>
            <a:pPr marL="533400" indent="-533400" algn="just">
              <a:lnSpc>
                <a:spcPct val="80000"/>
              </a:lnSpc>
            </a:pPr>
            <a:endParaRPr lang="en-US" dirty="0" smtClean="0"/>
          </a:p>
          <a:p>
            <a:pPr marL="533400" indent="-533400" algn="just">
              <a:lnSpc>
                <a:spcPct val="80000"/>
              </a:lnSpc>
              <a:buNone/>
            </a:pPr>
            <a:r>
              <a:rPr lang="en-US" dirty="0" smtClean="0"/>
              <a:t> </a:t>
            </a:r>
            <a:endParaRPr lang="sr-Latn-CS" dirty="0" smtClean="0"/>
          </a:p>
          <a:p>
            <a:pPr marL="533400" indent="-533400" algn="just">
              <a:lnSpc>
                <a:spcPct val="80000"/>
              </a:lnSpc>
            </a:pPr>
            <a:r>
              <a:rPr lang="en-US" dirty="0" err="1" smtClean="0"/>
              <a:t>Sonnedecker</a:t>
            </a:r>
            <a:r>
              <a:rPr lang="en-US" dirty="0" smtClean="0"/>
              <a:t> G. </a:t>
            </a:r>
            <a:r>
              <a:rPr lang="en-US" dirty="0" err="1" smtClean="0"/>
              <a:t>Kremers</a:t>
            </a:r>
            <a:r>
              <a:rPr lang="en-US" dirty="0" smtClean="0"/>
              <a:t> and </a:t>
            </a:r>
            <a:r>
              <a:rPr lang="en-US" dirty="0" err="1" smtClean="0"/>
              <a:t>Urdang`s</a:t>
            </a:r>
            <a:r>
              <a:rPr lang="en-US" dirty="0" smtClean="0"/>
              <a:t> </a:t>
            </a:r>
            <a:r>
              <a:rPr lang="en-US" dirty="0" err="1" smtClean="0"/>
              <a:t>Histrory</a:t>
            </a:r>
            <a:r>
              <a:rPr lang="en-US" dirty="0" smtClean="0"/>
              <a:t> of Pharmacy. 4th ed. Toronto: J. B. Lippincott Company 1976. p. 17-22.</a:t>
            </a:r>
            <a:endParaRPr lang="sr-Cyrl-RS" dirty="0" smtClean="0"/>
          </a:p>
          <a:p>
            <a:pPr marL="533400" indent="-533400" algn="just">
              <a:lnSpc>
                <a:spcPct val="80000"/>
              </a:lnSpc>
            </a:pPr>
            <a:endParaRPr lang="sr-Latn-CS" dirty="0" smtClean="0"/>
          </a:p>
          <a:p>
            <a:pPr marL="533400" indent="-533400" algn="just">
              <a:lnSpc>
                <a:spcPct val="80000"/>
              </a:lnSpc>
            </a:pPr>
            <a:r>
              <a:rPr lang="en-US" dirty="0" smtClean="0"/>
              <a:t>Atherton DJ, Sheehan MP, Rustin M. Traditional </a:t>
            </a:r>
            <a:r>
              <a:rPr lang="en-US" dirty="0" err="1" smtClean="0"/>
              <a:t>Chinense</a:t>
            </a:r>
            <a:r>
              <a:rPr lang="en-US" dirty="0" smtClean="0"/>
              <a:t> Plants for Eczema. Lancet 1991; 338: 510.</a:t>
            </a:r>
            <a:endParaRPr lang="sr-Cyrl-RS" dirty="0" smtClean="0"/>
          </a:p>
          <a:p>
            <a:pPr marL="533400" indent="-533400" algn="just">
              <a:lnSpc>
                <a:spcPct val="80000"/>
              </a:lnSpc>
            </a:pPr>
            <a:endParaRPr lang="sr-Latn-CS" dirty="0" smtClean="0"/>
          </a:p>
          <a:p>
            <a:pPr marL="533400" indent="-533400" algn="just">
              <a:lnSpc>
                <a:spcPct val="80000"/>
              </a:lnSpc>
            </a:pPr>
            <a:r>
              <a:rPr lang="en-US" dirty="0" smtClean="0"/>
              <a:t>Cooper P. Herbs of Homer. Pharm. J. 1995; 255: 898 – 900. </a:t>
            </a:r>
            <a:endParaRPr lang="sr-Cyrl-RS" dirty="0" smtClean="0"/>
          </a:p>
          <a:p>
            <a:pPr marL="533400" indent="-533400" algn="just">
              <a:lnSpc>
                <a:spcPct val="80000"/>
              </a:lnSpc>
            </a:pPr>
            <a:endParaRPr lang="sr-Latn-CS" dirty="0" smtClean="0"/>
          </a:p>
          <a:p>
            <a:pPr marL="533400" indent="-533400" algn="just">
              <a:lnSpc>
                <a:spcPct val="80000"/>
              </a:lnSpc>
            </a:pPr>
            <a:r>
              <a:rPr lang="en-US" dirty="0" err="1" smtClean="0"/>
              <a:t>Mez-Mangold</a:t>
            </a:r>
            <a:r>
              <a:rPr lang="en-US" dirty="0" smtClean="0"/>
              <a:t> L. A history of drugs. Basel: F. Hoffmann-La Roche &amp; Co. Limited Company; 1989.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Литература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lnSpc>
                <a:spcPct val="80000"/>
              </a:lnSpc>
            </a:pPr>
            <a:r>
              <a:rPr lang="en-US" dirty="0" err="1" smtClean="0"/>
              <a:t>Novaković</a:t>
            </a:r>
            <a:r>
              <a:rPr lang="en-US" dirty="0" smtClean="0"/>
              <a:t> S. </a:t>
            </a:r>
            <a:r>
              <a:rPr lang="en-US" dirty="0" err="1" smtClean="0"/>
              <a:t>Zakonski</a:t>
            </a:r>
            <a:r>
              <a:rPr lang="en-US" dirty="0" smtClean="0"/>
              <a:t> </a:t>
            </a:r>
            <a:r>
              <a:rPr lang="en-US" dirty="0" err="1" smtClean="0"/>
              <a:t>spomenici</a:t>
            </a:r>
            <a:r>
              <a:rPr lang="en-US" dirty="0" smtClean="0"/>
              <a:t> </a:t>
            </a:r>
            <a:r>
              <a:rPr lang="en-US" dirty="0" err="1" smtClean="0"/>
              <a:t>srpske</a:t>
            </a:r>
            <a:r>
              <a:rPr lang="en-US" dirty="0" smtClean="0"/>
              <a:t> </a:t>
            </a:r>
            <a:r>
              <a:rPr lang="en-US" dirty="0" err="1" smtClean="0"/>
              <a:t>države</a:t>
            </a:r>
            <a:r>
              <a:rPr lang="en-US" dirty="0" smtClean="0"/>
              <a:t> </a:t>
            </a:r>
            <a:r>
              <a:rPr lang="en-US" dirty="0" err="1" smtClean="0"/>
              <a:t>srednjeg</a:t>
            </a:r>
            <a:r>
              <a:rPr lang="en-US" dirty="0" smtClean="0"/>
              <a:t> </a:t>
            </a:r>
            <a:r>
              <a:rPr lang="en-US" dirty="0" err="1" smtClean="0"/>
              <a:t>veka</a:t>
            </a:r>
            <a:r>
              <a:rPr lang="en-US" dirty="0" smtClean="0"/>
              <a:t>, </a:t>
            </a:r>
            <a:r>
              <a:rPr lang="en-US" dirty="0" err="1" smtClean="0"/>
              <a:t>Srpska</a:t>
            </a:r>
            <a:r>
              <a:rPr lang="en-US" dirty="0" smtClean="0"/>
              <a:t> </a:t>
            </a:r>
            <a:r>
              <a:rPr lang="en-US" dirty="0" err="1" smtClean="0"/>
              <a:t>Kraljevska</a:t>
            </a:r>
            <a:r>
              <a:rPr lang="en-US" dirty="0" smtClean="0"/>
              <a:t> </a:t>
            </a:r>
            <a:r>
              <a:rPr lang="en-US" dirty="0" err="1" smtClean="0"/>
              <a:t>Akademija</a:t>
            </a:r>
            <a:r>
              <a:rPr lang="en-US" dirty="0" smtClean="0"/>
              <a:t>, Beograd, 1912, 699</a:t>
            </a:r>
            <a:r>
              <a:rPr lang="sr-Cyrl-RS" dirty="0" smtClean="0"/>
              <a:t>.</a:t>
            </a:r>
            <a:r>
              <a:rPr lang="en-US" dirty="0" smtClean="0"/>
              <a:t> </a:t>
            </a:r>
            <a:endParaRPr lang="sr-Cyrl-RS" dirty="0" smtClean="0"/>
          </a:p>
          <a:p>
            <a:pPr algn="just">
              <a:lnSpc>
                <a:spcPct val="80000"/>
              </a:lnSpc>
            </a:pPr>
            <a:endParaRPr lang="en-US" dirty="0" smtClean="0"/>
          </a:p>
          <a:p>
            <a:pPr algn="just">
              <a:lnSpc>
                <a:spcPct val="80000"/>
              </a:lnSpc>
            </a:pPr>
            <a:r>
              <a:rPr lang="it-IT" dirty="0" smtClean="0"/>
              <a:t>Relja V.Katić</a:t>
            </a:r>
            <a:r>
              <a:rPr lang="en-US" dirty="0" smtClean="0"/>
              <a:t>. </a:t>
            </a:r>
            <a:r>
              <a:rPr lang="en-US" dirty="0" err="1" smtClean="0"/>
              <a:t>Poreklo</a:t>
            </a:r>
            <a:r>
              <a:rPr lang="en-US" dirty="0" smtClean="0"/>
              <a:t> </a:t>
            </a:r>
            <a:r>
              <a:rPr lang="en-US" dirty="0" err="1" smtClean="0"/>
              <a:t>srpske</a:t>
            </a:r>
            <a:r>
              <a:rPr lang="en-US" dirty="0" smtClean="0"/>
              <a:t> </a:t>
            </a:r>
            <a:r>
              <a:rPr lang="en-US" dirty="0" err="1" smtClean="0"/>
              <a:t>srednjevekovne</a:t>
            </a:r>
            <a:r>
              <a:rPr lang="en-US" dirty="0" smtClean="0"/>
              <a:t> medicine, </a:t>
            </a:r>
            <a:r>
              <a:rPr lang="en-US" dirty="0" err="1" smtClean="0"/>
              <a:t>Srpska</a:t>
            </a:r>
            <a:r>
              <a:rPr lang="en-US" dirty="0" smtClean="0"/>
              <a:t> </a:t>
            </a:r>
            <a:r>
              <a:rPr lang="en-US" dirty="0" err="1" smtClean="0"/>
              <a:t>akademija</a:t>
            </a:r>
            <a:r>
              <a:rPr lang="en-US" dirty="0" smtClean="0"/>
              <a:t> </a:t>
            </a:r>
            <a:r>
              <a:rPr lang="en-US" dirty="0" err="1" smtClean="0"/>
              <a:t>nauka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umetnosti</a:t>
            </a:r>
            <a:r>
              <a:rPr lang="en-US" dirty="0" smtClean="0"/>
              <a:t>, Beograd, 1981. </a:t>
            </a:r>
            <a:endParaRPr lang="sr-Cyrl-RS" dirty="0" smtClean="0"/>
          </a:p>
          <a:p>
            <a:pPr algn="just">
              <a:lnSpc>
                <a:spcPct val="80000"/>
              </a:lnSpc>
            </a:pPr>
            <a:endParaRPr lang="en-US" dirty="0" smtClean="0"/>
          </a:p>
          <a:p>
            <a:pPr algn="just">
              <a:lnSpc>
                <a:spcPct val="80000"/>
              </a:lnSpc>
            </a:pPr>
            <a:r>
              <a:rPr lang="en-US" dirty="0" err="1" smtClean="0"/>
              <a:t>Šest</a:t>
            </a:r>
            <a:r>
              <a:rPr lang="en-US" dirty="0" smtClean="0"/>
              <a:t> </a:t>
            </a:r>
            <a:r>
              <a:rPr lang="en-US" dirty="0" err="1" smtClean="0"/>
              <a:t>pisaca</a:t>
            </a:r>
            <a:r>
              <a:rPr lang="en-US" dirty="0" smtClean="0"/>
              <a:t> XIV </a:t>
            </a:r>
            <a:r>
              <a:rPr lang="en-US" dirty="0" err="1" smtClean="0"/>
              <a:t>veka</a:t>
            </a:r>
            <a:r>
              <a:rPr lang="en-US" dirty="0" smtClean="0"/>
              <a:t>. </a:t>
            </a:r>
            <a:r>
              <a:rPr lang="en-US" dirty="0" err="1" smtClean="0"/>
              <a:t>Prosveta</a:t>
            </a:r>
            <a:r>
              <a:rPr lang="en-US" dirty="0" smtClean="0"/>
              <a:t> SKZ, Beograd 1986</a:t>
            </a:r>
            <a:r>
              <a:rPr lang="sr-Cyrl-RS" dirty="0" smtClean="0"/>
              <a:t>.</a:t>
            </a:r>
          </a:p>
          <a:p>
            <a:pPr algn="just">
              <a:lnSpc>
                <a:spcPct val="80000"/>
              </a:lnSpc>
            </a:pPr>
            <a:endParaRPr lang="en-US" dirty="0" smtClean="0"/>
          </a:p>
          <a:p>
            <a:pPr algn="just">
              <a:lnSpc>
                <a:spcPct val="80000"/>
              </a:lnSpc>
            </a:pPr>
            <a:r>
              <a:rPr lang="sv-SE" dirty="0" smtClean="0"/>
              <a:t>Pavlović B Medicinska etika i etika nemedicinske sredine, Zdravstvena zaštita XVII, 1, 40-44</a:t>
            </a:r>
            <a:r>
              <a:rPr lang="sr-Cyrl-RS" dirty="0" smtClean="0"/>
              <a:t>.</a:t>
            </a:r>
          </a:p>
          <a:p>
            <a:pPr algn="just">
              <a:lnSpc>
                <a:spcPct val="80000"/>
              </a:lnSpc>
            </a:pPr>
            <a:endParaRPr lang="en-US" dirty="0" smtClean="0"/>
          </a:p>
          <a:p>
            <a:pPr algn="just">
              <a:lnSpc>
                <a:spcPct val="80000"/>
              </a:lnSpc>
            </a:pPr>
            <a:r>
              <a:rPr lang="en-US" dirty="0" err="1" smtClean="0"/>
              <a:t>Dušanov</a:t>
            </a:r>
            <a:r>
              <a:rPr lang="en-US" dirty="0" smtClean="0"/>
              <a:t> </a:t>
            </a:r>
            <a:r>
              <a:rPr lang="en-US" dirty="0" err="1" smtClean="0"/>
              <a:t>Zakonik</a:t>
            </a:r>
            <a:r>
              <a:rPr lang="en-US" dirty="0" smtClean="0"/>
              <a:t>, </a:t>
            </a:r>
            <a:r>
              <a:rPr lang="en-US" dirty="0" err="1" smtClean="0"/>
              <a:t>Prosveta</a:t>
            </a:r>
            <a:r>
              <a:rPr lang="en-US" dirty="0" smtClean="0"/>
              <a:t> SHZ, Beograd 1986</a:t>
            </a:r>
            <a:r>
              <a:rPr lang="sr-Cyrl-RS" dirty="0" smtClean="0"/>
              <a:t>.</a:t>
            </a:r>
          </a:p>
          <a:p>
            <a:pPr algn="just">
              <a:lnSpc>
                <a:spcPct val="80000"/>
              </a:lnSpc>
            </a:pPr>
            <a:endParaRPr lang="sr-Latn-CS" dirty="0" smtClean="0"/>
          </a:p>
          <a:p>
            <a:pPr algn="just">
              <a:lnSpc>
                <a:spcPct val="80000"/>
              </a:lnSpc>
            </a:pPr>
            <a:r>
              <a:rPr lang="en-US" dirty="0" err="1" smtClean="0"/>
              <a:t>Katić</a:t>
            </a:r>
            <a:r>
              <a:rPr lang="en-US" dirty="0" smtClean="0"/>
              <a:t> R. </a:t>
            </a:r>
            <a:r>
              <a:rPr lang="en-US" dirty="0" err="1" smtClean="0"/>
              <a:t>Medicinski</a:t>
            </a:r>
            <a:r>
              <a:rPr lang="en-US" dirty="0" smtClean="0"/>
              <a:t> </a:t>
            </a:r>
            <a:r>
              <a:rPr lang="en-US" dirty="0" err="1" smtClean="0"/>
              <a:t>spisi</a:t>
            </a:r>
            <a:r>
              <a:rPr lang="en-US" dirty="0" smtClean="0"/>
              <a:t> </a:t>
            </a:r>
            <a:r>
              <a:rPr lang="en-US" dirty="0" err="1" smtClean="0"/>
              <a:t>Hodoškog</a:t>
            </a:r>
            <a:r>
              <a:rPr lang="en-US" dirty="0" smtClean="0"/>
              <a:t> </a:t>
            </a:r>
            <a:r>
              <a:rPr lang="en-US" dirty="0" err="1" smtClean="0"/>
              <a:t>zbornika</a:t>
            </a:r>
            <a:r>
              <a:rPr lang="en-US" dirty="0" smtClean="0"/>
              <a:t>, </a:t>
            </a:r>
            <a:r>
              <a:rPr lang="en-US" dirty="0" err="1" smtClean="0"/>
              <a:t>Gornji</a:t>
            </a:r>
            <a:r>
              <a:rPr lang="en-US" dirty="0" smtClean="0"/>
              <a:t> </a:t>
            </a:r>
            <a:r>
              <a:rPr lang="en-US" dirty="0" err="1" smtClean="0"/>
              <a:t>Milanovac</a:t>
            </a:r>
            <a:r>
              <a:rPr lang="en-US" dirty="0" smtClean="0"/>
              <a:t>/Beograd: </a:t>
            </a:r>
            <a:r>
              <a:rPr lang="en-US" dirty="0" err="1" smtClean="0"/>
              <a:t>Dečije</a:t>
            </a:r>
            <a:r>
              <a:rPr lang="en-US" dirty="0" smtClean="0"/>
              <a:t> </a:t>
            </a:r>
            <a:r>
              <a:rPr lang="en-US" dirty="0" err="1" smtClean="0"/>
              <a:t>novine</a:t>
            </a:r>
            <a:r>
              <a:rPr lang="en-US" dirty="0" smtClean="0"/>
              <a:t>/</a:t>
            </a:r>
            <a:r>
              <a:rPr lang="en-US" dirty="0" err="1" smtClean="0"/>
              <a:t>Narodna</a:t>
            </a:r>
            <a:r>
              <a:rPr lang="en-US" dirty="0" smtClean="0"/>
              <a:t> </a:t>
            </a:r>
            <a:r>
              <a:rPr lang="en-US" dirty="0" err="1" smtClean="0"/>
              <a:t>biblioteka</a:t>
            </a:r>
            <a:r>
              <a:rPr lang="en-US" dirty="0" smtClean="0"/>
              <a:t> </a:t>
            </a:r>
            <a:r>
              <a:rPr lang="en-US" dirty="0" err="1" smtClean="0"/>
              <a:t>Srbije</a:t>
            </a:r>
            <a:r>
              <a:rPr lang="en-US" dirty="0" smtClean="0"/>
              <a:t> 1990. p. 8-23. </a:t>
            </a:r>
            <a:endParaRPr lang="sr-Cyrl-RS" dirty="0" smtClean="0"/>
          </a:p>
          <a:p>
            <a:pPr algn="just">
              <a:lnSpc>
                <a:spcPct val="80000"/>
              </a:lnSpc>
            </a:pPr>
            <a:endParaRPr lang="en-US" dirty="0" smtClean="0"/>
          </a:p>
          <a:p>
            <a:pPr algn="just">
              <a:lnSpc>
                <a:spcPct val="80000"/>
              </a:lnSpc>
            </a:pPr>
            <a:r>
              <a:rPr lang="en-US" dirty="0" err="1" smtClean="0"/>
              <a:t>Hilandarski</a:t>
            </a:r>
            <a:r>
              <a:rPr lang="en-US" dirty="0" smtClean="0"/>
              <a:t> </a:t>
            </a:r>
            <a:r>
              <a:rPr lang="en-US" dirty="0" err="1" smtClean="0"/>
              <a:t>Medicinski</a:t>
            </a:r>
            <a:r>
              <a:rPr lang="en-US" dirty="0" smtClean="0"/>
              <a:t> </a:t>
            </a:r>
            <a:r>
              <a:rPr lang="en-US" dirty="0" err="1" smtClean="0"/>
              <a:t>Kodeks</a:t>
            </a:r>
            <a:r>
              <a:rPr lang="en-US" dirty="0" smtClean="0"/>
              <a:t> N. 517, </a:t>
            </a:r>
            <a:r>
              <a:rPr lang="en-US" dirty="0" err="1" smtClean="0"/>
              <a:t>prevod</a:t>
            </a:r>
            <a:r>
              <a:rPr lang="en-US" dirty="0" smtClean="0"/>
              <a:t> (</a:t>
            </a:r>
            <a:r>
              <a:rPr lang="en-US" dirty="0" err="1" smtClean="0"/>
              <a:t>priredio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uvodnu</a:t>
            </a:r>
            <a:r>
              <a:rPr lang="en-US" dirty="0" smtClean="0"/>
              <a:t> </a:t>
            </a:r>
            <a:r>
              <a:rPr lang="en-US" dirty="0" err="1" smtClean="0"/>
              <a:t>studiju</a:t>
            </a:r>
            <a:r>
              <a:rPr lang="en-US" dirty="0" smtClean="0"/>
              <a:t> </a:t>
            </a:r>
            <a:r>
              <a:rPr lang="en-US" dirty="0" err="1" smtClean="0"/>
              <a:t>napisao</a:t>
            </a:r>
            <a:r>
              <a:rPr lang="en-US" dirty="0" smtClean="0"/>
              <a:t> </a:t>
            </a:r>
            <a:r>
              <a:rPr lang="en-US" dirty="0" err="1" smtClean="0"/>
              <a:t>Relja</a:t>
            </a:r>
            <a:r>
              <a:rPr lang="en-US" dirty="0" smtClean="0"/>
              <a:t> </a:t>
            </a:r>
            <a:r>
              <a:rPr lang="en-US" dirty="0" err="1" smtClean="0"/>
              <a:t>Katić</a:t>
            </a:r>
            <a:r>
              <a:rPr lang="en-US" dirty="0" smtClean="0"/>
              <a:t>), Beograd: </a:t>
            </a:r>
            <a:r>
              <a:rPr lang="en-US" dirty="0" err="1" smtClean="0"/>
              <a:t>Narodna</a:t>
            </a:r>
            <a:r>
              <a:rPr lang="en-US" dirty="0" smtClean="0"/>
              <a:t> </a:t>
            </a:r>
            <a:r>
              <a:rPr lang="en-US" dirty="0" err="1" smtClean="0"/>
              <a:t>biblioteka</a:t>
            </a:r>
            <a:r>
              <a:rPr lang="en-US" dirty="0" smtClean="0"/>
              <a:t> </a:t>
            </a:r>
            <a:r>
              <a:rPr lang="en-US" dirty="0" err="1" smtClean="0"/>
              <a:t>Srbije</a:t>
            </a:r>
            <a:r>
              <a:rPr lang="en-US" dirty="0" smtClean="0"/>
              <a:t>/</a:t>
            </a:r>
            <a:r>
              <a:rPr lang="en-US" dirty="0" err="1" smtClean="0"/>
              <a:t>Dečije</a:t>
            </a:r>
            <a:r>
              <a:rPr lang="en-US" dirty="0" smtClean="0"/>
              <a:t> </a:t>
            </a:r>
            <a:r>
              <a:rPr lang="en-US" dirty="0" err="1" smtClean="0"/>
              <a:t>novine</a:t>
            </a:r>
            <a:r>
              <a:rPr lang="en-US" dirty="0" smtClean="0"/>
              <a:t>, 1989.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533400" indent="-533400" algn="just">
              <a:lnSpc>
                <a:spcPct val="80000"/>
              </a:lnSpc>
              <a:buNone/>
            </a:pPr>
            <a:endParaRPr lang="en-US" dirty="0" smtClean="0"/>
          </a:p>
          <a:p>
            <a:pPr marL="533400" indent="-533400" algn="just">
              <a:lnSpc>
                <a:spcPct val="80000"/>
              </a:lnSpc>
            </a:pPr>
            <a:r>
              <a:rPr lang="en-US" dirty="0" err="1" smtClean="0"/>
              <a:t>Gardažević</a:t>
            </a:r>
            <a:r>
              <a:rPr lang="en-US" dirty="0" smtClean="0"/>
              <a:t> B. </a:t>
            </a:r>
            <a:r>
              <a:rPr lang="en-US" dirty="0" err="1" smtClean="0"/>
              <a:t>Značaj</a:t>
            </a:r>
            <a:r>
              <a:rPr lang="en-US" dirty="0" smtClean="0"/>
              <a:t> </a:t>
            </a:r>
            <a:r>
              <a:rPr lang="en-US" dirty="0" err="1" smtClean="0"/>
              <a:t>svetosavske</a:t>
            </a:r>
            <a:r>
              <a:rPr lang="en-US" dirty="0" smtClean="0"/>
              <a:t> </a:t>
            </a:r>
            <a:r>
              <a:rPr lang="en-US" dirty="0" err="1" smtClean="0"/>
              <a:t>krmčije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naše</a:t>
            </a:r>
            <a:r>
              <a:rPr lang="en-US" dirty="0" smtClean="0"/>
              <a:t> </a:t>
            </a:r>
            <a:r>
              <a:rPr lang="en-US" dirty="0" err="1" smtClean="0"/>
              <a:t>državno</a:t>
            </a:r>
            <a:r>
              <a:rPr lang="en-US" dirty="0" smtClean="0"/>
              <a:t> </a:t>
            </a:r>
            <a:r>
              <a:rPr lang="en-US" dirty="0" err="1" smtClean="0"/>
              <a:t>zakonodavstvo</a:t>
            </a:r>
            <a:r>
              <a:rPr lang="en-US" dirty="0" smtClean="0"/>
              <a:t>, </a:t>
            </a:r>
            <a:r>
              <a:rPr lang="en-US" dirty="0" err="1" smtClean="0"/>
              <a:t>Bogoslovi</a:t>
            </a:r>
            <a:r>
              <a:rPr lang="en-US" dirty="0" smtClean="0"/>
              <a:t>, Beograd 1958</a:t>
            </a:r>
            <a:r>
              <a:rPr lang="sr-Cyrl-RS" dirty="0" smtClean="0"/>
              <a:t>.</a:t>
            </a:r>
          </a:p>
          <a:p>
            <a:pPr marL="533400" indent="-533400" algn="just">
              <a:lnSpc>
                <a:spcPct val="80000"/>
              </a:lnSpc>
            </a:pPr>
            <a:endParaRPr lang="en-US" dirty="0" smtClean="0"/>
          </a:p>
          <a:p>
            <a:pPr marL="533400" indent="-533400" algn="just">
              <a:lnSpc>
                <a:spcPct val="80000"/>
              </a:lnSpc>
            </a:pPr>
            <a:r>
              <a:rPr lang="en-US" dirty="0" err="1" smtClean="0"/>
              <a:t>Bogdanović</a:t>
            </a:r>
            <a:r>
              <a:rPr lang="en-US" dirty="0" smtClean="0"/>
              <a:t> B. </a:t>
            </a:r>
            <a:r>
              <a:rPr lang="en-US" dirty="0" err="1" smtClean="0"/>
              <a:t>Sveti</a:t>
            </a:r>
            <a:r>
              <a:rPr lang="en-US" dirty="0" smtClean="0"/>
              <a:t> Sava </a:t>
            </a:r>
            <a:r>
              <a:rPr lang="en-US" dirty="0" err="1" smtClean="0"/>
              <a:t>sabrana</a:t>
            </a:r>
            <a:r>
              <a:rPr lang="en-US" dirty="0" smtClean="0"/>
              <a:t> </a:t>
            </a:r>
            <a:r>
              <a:rPr lang="en-US" dirty="0" err="1" smtClean="0"/>
              <a:t>dela</a:t>
            </a:r>
            <a:r>
              <a:rPr lang="en-US" dirty="0" smtClean="0"/>
              <a:t>, </a:t>
            </a:r>
            <a:r>
              <a:rPr lang="en-US" dirty="0" err="1" smtClean="0"/>
              <a:t>Prosveta</a:t>
            </a:r>
            <a:r>
              <a:rPr lang="en-US" dirty="0" smtClean="0"/>
              <a:t> CHZ, Beograd 1986</a:t>
            </a:r>
            <a:r>
              <a:rPr lang="sr-Cyrl-RS" dirty="0" smtClean="0"/>
              <a:t>.</a:t>
            </a:r>
          </a:p>
          <a:p>
            <a:pPr marL="533400" indent="-533400" algn="just">
              <a:lnSpc>
                <a:spcPct val="80000"/>
              </a:lnSpc>
            </a:pPr>
            <a:endParaRPr lang="en-US" dirty="0" smtClean="0"/>
          </a:p>
          <a:p>
            <a:pPr marL="533400" indent="-533400" algn="just">
              <a:lnSpc>
                <a:spcPct val="80000"/>
              </a:lnSpc>
            </a:pPr>
            <a:r>
              <a:rPr lang="sv-SE" dirty="0" smtClean="0"/>
              <a:t>Minařik F. Od staroslovenskog vraštva do suvremenog lijeka. </a:t>
            </a:r>
            <a:r>
              <a:rPr lang="en-US" dirty="0" smtClean="0"/>
              <a:t>Ljubljana: </a:t>
            </a:r>
            <a:r>
              <a:rPr lang="en-US" dirty="0" err="1" smtClean="0"/>
              <a:t>Slovensko</a:t>
            </a:r>
            <a:r>
              <a:rPr lang="en-US" dirty="0" smtClean="0"/>
              <a:t> </a:t>
            </a:r>
            <a:r>
              <a:rPr lang="en-US" dirty="0" err="1" smtClean="0"/>
              <a:t>farmacevtsko</a:t>
            </a:r>
            <a:r>
              <a:rPr lang="en-US" dirty="0" smtClean="0"/>
              <a:t> </a:t>
            </a:r>
            <a:r>
              <a:rPr lang="en-US" dirty="0" err="1" smtClean="0"/>
              <a:t>društvo</a:t>
            </a:r>
            <a:r>
              <a:rPr lang="en-US" dirty="0" smtClean="0"/>
              <a:t> 1971.</a:t>
            </a:r>
            <a:endParaRPr lang="sr-Cyrl-RS" dirty="0" smtClean="0"/>
          </a:p>
          <a:p>
            <a:pPr marL="533400" indent="-533400" algn="just">
              <a:lnSpc>
                <a:spcPct val="80000"/>
              </a:lnSpc>
            </a:pPr>
            <a:endParaRPr lang="en-US" dirty="0" smtClean="0"/>
          </a:p>
          <a:p>
            <a:pPr marL="533400" indent="-533400" algn="just">
              <a:lnSpc>
                <a:spcPct val="80000"/>
              </a:lnSpc>
            </a:pPr>
            <a:r>
              <a:rPr lang="it-IT" dirty="0" smtClean="0"/>
              <a:t>Tucakov J. Srpska srednjovekovna farmacija. In: Stanojević S. ed. 700 godina medicine u Srba. </a:t>
            </a:r>
            <a:r>
              <a:rPr lang="en-US" dirty="0" smtClean="0"/>
              <a:t>Beograd: </a:t>
            </a:r>
            <a:r>
              <a:rPr lang="en-US" dirty="0" err="1" smtClean="0"/>
              <a:t>Srpska</a:t>
            </a:r>
            <a:r>
              <a:rPr lang="en-US" dirty="0" smtClean="0"/>
              <a:t> </a:t>
            </a:r>
            <a:r>
              <a:rPr lang="en-US" dirty="0" err="1" smtClean="0"/>
              <a:t>akademija</a:t>
            </a:r>
            <a:r>
              <a:rPr lang="en-US" dirty="0" smtClean="0"/>
              <a:t> </a:t>
            </a:r>
            <a:r>
              <a:rPr lang="en-US" dirty="0" err="1" smtClean="0"/>
              <a:t>nauka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umetnosti</a:t>
            </a:r>
            <a:r>
              <a:rPr lang="en-US" dirty="0" smtClean="0"/>
              <a:t> 1971.  </a:t>
            </a:r>
            <a:endParaRPr lang="sr-Cyrl-RS" dirty="0" smtClean="0"/>
          </a:p>
          <a:p>
            <a:pPr marL="533400" indent="-533400" algn="just">
              <a:lnSpc>
                <a:spcPct val="80000"/>
              </a:lnSpc>
            </a:pPr>
            <a:endParaRPr lang="sr-Latn-CS" dirty="0" smtClean="0"/>
          </a:p>
          <a:p>
            <a:pPr marL="533400" indent="-533400" algn="just">
              <a:lnSpc>
                <a:spcPct val="80000"/>
              </a:lnSpc>
            </a:pPr>
            <a:r>
              <a:rPr lang="en-US" dirty="0" err="1" smtClean="0"/>
              <a:t>Danilo</a:t>
            </a:r>
            <a:r>
              <a:rPr lang="en-US" dirty="0" smtClean="0"/>
              <a:t> </a:t>
            </a:r>
            <a:r>
              <a:rPr lang="en-US" dirty="0" err="1" smtClean="0"/>
              <a:t>Drugi</a:t>
            </a:r>
            <a:r>
              <a:rPr lang="en-US" dirty="0" smtClean="0"/>
              <a:t>. </a:t>
            </a:r>
            <a:r>
              <a:rPr lang="en-US" dirty="0" err="1" smtClean="0"/>
              <a:t>Život</a:t>
            </a:r>
            <a:r>
              <a:rPr lang="en-US" dirty="0" smtClean="0"/>
              <a:t> </a:t>
            </a:r>
            <a:r>
              <a:rPr lang="en-US" dirty="0" err="1" smtClean="0"/>
              <a:t>kraljeva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arhiepsikopa</a:t>
            </a:r>
            <a:r>
              <a:rPr lang="en-US" dirty="0" smtClean="0"/>
              <a:t> </a:t>
            </a:r>
            <a:r>
              <a:rPr lang="en-US" dirty="0" err="1" smtClean="0"/>
              <a:t>srpskih</a:t>
            </a:r>
            <a:r>
              <a:rPr lang="en-US" dirty="0" smtClean="0"/>
              <a:t>, </a:t>
            </a:r>
            <a:r>
              <a:rPr lang="en-US" dirty="0" err="1" smtClean="0"/>
              <a:t>Prosveta</a:t>
            </a:r>
            <a:r>
              <a:rPr lang="en-US" dirty="0" smtClean="0"/>
              <a:t>, CKZ, Beograd, 1986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Стари век - Вавилон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Хамурабијев законик -  говори о лекарима као посебном сталежу.</a:t>
            </a:r>
          </a:p>
          <a:p>
            <a:r>
              <a:rPr lang="sr-Cyrl-RS" dirty="0" smtClean="0"/>
              <a:t>Лечили оболеле и вршили операције.</a:t>
            </a:r>
          </a:p>
          <a:p>
            <a:r>
              <a:rPr lang="sr-Cyrl-RS" dirty="0" smtClean="0"/>
              <a:t>Подела: врачеви </a:t>
            </a:r>
            <a:r>
              <a:rPr lang="sr-Cyrl-RS" i="1" dirty="0" smtClean="0"/>
              <a:t>(</a:t>
            </a:r>
            <a:r>
              <a:rPr lang="en-US" i="1" dirty="0" smtClean="0"/>
              <a:t>a-</a:t>
            </a:r>
            <a:r>
              <a:rPr lang="en-US" i="1" dirty="0" err="1" smtClean="0"/>
              <a:t>sipu</a:t>
            </a:r>
            <a:r>
              <a:rPr lang="en-US" i="1" dirty="0" smtClean="0"/>
              <a:t>)</a:t>
            </a:r>
            <a:r>
              <a:rPr lang="sr-Cyrl-RS" i="1" dirty="0" smtClean="0"/>
              <a:t> </a:t>
            </a:r>
            <a:r>
              <a:rPr lang="sr-Cyrl-RS" dirty="0" smtClean="0"/>
              <a:t>и хирурзи </a:t>
            </a:r>
            <a:r>
              <a:rPr lang="sr-Cyrl-RS" i="1" dirty="0" smtClean="0"/>
              <a:t>(</a:t>
            </a:r>
            <a:r>
              <a:rPr lang="en-US" i="1" dirty="0" smtClean="0"/>
              <a:t>a-</a:t>
            </a:r>
            <a:r>
              <a:rPr lang="en-US" i="1" dirty="0" err="1" smtClean="0"/>
              <a:t>su</a:t>
            </a:r>
            <a:r>
              <a:rPr lang="en-US" i="1" dirty="0" smtClean="0"/>
              <a:t>)</a:t>
            </a:r>
            <a:r>
              <a:rPr lang="sr-Cyrl-RS" dirty="0" smtClean="0"/>
              <a:t>. </a:t>
            </a:r>
          </a:p>
          <a:p>
            <a:r>
              <a:rPr lang="sr-Cyrl-RS" dirty="0" smtClean="0"/>
              <a:t>Друго медицинско особље - тумачи снова, они који су лечили дрогама и разним мастима, егзорцисти.</a:t>
            </a:r>
            <a:endParaRPr lang="en-US" dirty="0"/>
          </a:p>
        </p:txBody>
      </p:sp>
      <p:pic>
        <p:nvPicPr>
          <p:cNvPr id="4" name="Picture 11" descr="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569200" y="0"/>
            <a:ext cx="1574800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Стари век - Асир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 12.век пре нове ере - Вавилон  је у власти Асираца.</a:t>
            </a:r>
          </a:p>
          <a:p>
            <a:r>
              <a:rPr lang="sr-Cyrl-RS" dirty="0" smtClean="0"/>
              <a:t>Пропаст вавилонске културе, медицине и фармације. </a:t>
            </a:r>
          </a:p>
          <a:p>
            <a:r>
              <a:rPr lang="sr-Cyrl-RS" dirty="0" smtClean="0"/>
              <a:t>Народ - задржава  поверење у “</a:t>
            </a:r>
            <a:r>
              <a:rPr lang="sr-Cyrl-RS" i="1" dirty="0" smtClean="0"/>
              <a:t>домаће чаробњаке и продавце напитака</a:t>
            </a:r>
            <a:r>
              <a:rPr lang="sr-Cyrl-RS" dirty="0" smtClean="0"/>
              <a:t>”.</a:t>
            </a:r>
            <a:endParaRPr lang="en-US" dirty="0"/>
          </a:p>
        </p:txBody>
      </p:sp>
      <p:pic>
        <p:nvPicPr>
          <p:cNvPr id="4" name="Picture 7" descr="Asirija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83410" y="1"/>
            <a:ext cx="1460590" cy="1676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Стари век - Египат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Бројна божанства.</a:t>
            </a:r>
          </a:p>
          <a:p>
            <a:r>
              <a:rPr lang="sr-Cyrl-RS" dirty="0" smtClean="0"/>
              <a:t>Тот - бог свега знања.</a:t>
            </a:r>
          </a:p>
          <a:p>
            <a:r>
              <a:rPr lang="sr-Cyrl-RS" dirty="0" smtClean="0"/>
              <a:t>Египћани - веровање да је написао 42 тајне (херметичне) књиге (говоре о медицини, чувају се у храмовима).</a:t>
            </a:r>
          </a:p>
          <a:p>
            <a:r>
              <a:rPr lang="sr-Cyrl-RS" dirty="0" smtClean="0"/>
              <a:t>Изида, богиња магије – веровање да је измислила медицину.</a:t>
            </a:r>
          </a:p>
          <a:p>
            <a:r>
              <a:rPr lang="sr-Cyrl-RS" dirty="0" smtClean="0"/>
              <a:t>Имхотеп - еквивалент Асклепију у грчкој медицини.</a:t>
            </a:r>
            <a:endParaRPr lang="en-US" dirty="0"/>
          </a:p>
        </p:txBody>
      </p:sp>
      <p:pic>
        <p:nvPicPr>
          <p:cNvPr id="4" name="Picture 8" descr="T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20000" y="0"/>
            <a:ext cx="1658938" cy="21497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Стари век - Египат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Cyrl-RS" dirty="0" smtClean="0"/>
              <a:t>Сачувани медицински папируси говоре о египатској медицини.</a:t>
            </a:r>
          </a:p>
          <a:p>
            <a:r>
              <a:rPr lang="sr-Cyrl-RS" dirty="0" smtClean="0"/>
              <a:t>Познато осам папируса (између 3000. и 1200. године пне).</a:t>
            </a:r>
          </a:p>
          <a:p>
            <a:r>
              <a:rPr lang="sr-Cyrl-RS" dirty="0" smtClean="0"/>
              <a:t>Еберсов папирус – спомињу се болести и терапија.</a:t>
            </a:r>
          </a:p>
          <a:p>
            <a:r>
              <a:rPr lang="sr-Cyrl-RS" dirty="0" smtClean="0"/>
              <a:t>Лекови биљног, животињског, минералног порекла, за спољашњу и унутрашњу употребу. </a:t>
            </a:r>
          </a:p>
          <a:p>
            <a:r>
              <a:rPr lang="sr-Cyrl-RS" dirty="0" smtClean="0"/>
              <a:t>Средства за чишћење (клизме), за повраћање и знојење, облози, масти, мед, со, кедрово уље, рицинус, опијум, животињски органи (магареће копито, антилопино црево).</a:t>
            </a:r>
            <a:endParaRPr lang="en-US" dirty="0"/>
          </a:p>
        </p:txBody>
      </p:sp>
      <p:pic>
        <p:nvPicPr>
          <p:cNvPr id="4" name="Picture 6" descr="Ebers_Papyr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96200" y="0"/>
            <a:ext cx="1447800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Старојеврејска медицина и фармација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/>
              <a:t>Централно место - спровођење хигијенско-профилактичких мера (превентнивна медицина).</a:t>
            </a:r>
          </a:p>
          <a:p>
            <a:r>
              <a:rPr lang="sr-Cyrl-RS" sz="2400" dirty="0" smtClean="0"/>
              <a:t>Први пут - социјално-хигијенске тенденције.</a:t>
            </a:r>
          </a:p>
          <a:p>
            <a:r>
              <a:rPr lang="sr-Cyrl-RS" sz="2400" dirty="0" smtClean="0"/>
              <a:t>Ову медицину спознајемо путем :</a:t>
            </a:r>
          </a:p>
          <a:p>
            <a:pPr marL="457200" indent="-457200">
              <a:buAutoNum type="arabicPeriod"/>
            </a:pPr>
            <a:r>
              <a:rPr lang="sr-Cyrl-RS" sz="2400" dirty="0" smtClean="0"/>
              <a:t>Библије (Стари завет, написана око 1200. године пне)</a:t>
            </a:r>
          </a:p>
          <a:p>
            <a:pPr marL="457200" indent="-457200">
              <a:buAutoNum type="arabicPeriod"/>
            </a:pPr>
            <a:r>
              <a:rPr lang="sr-Cyrl-RS" sz="2400" dirty="0" smtClean="0"/>
              <a:t>из апокрифне књиге Сирахове</a:t>
            </a:r>
            <a:r>
              <a:rPr lang="en-US" sz="2400" dirty="0" smtClean="0"/>
              <a:t> </a:t>
            </a:r>
            <a:r>
              <a:rPr lang="en-US" sz="2400" i="1" dirty="0" smtClean="0"/>
              <a:t>(</a:t>
            </a:r>
            <a:r>
              <a:rPr lang="en-US" sz="2400" i="1" dirty="0" err="1" smtClean="0"/>
              <a:t>Ecclesisticus</a:t>
            </a:r>
            <a:r>
              <a:rPr lang="en-US" sz="2400" i="1" dirty="0" smtClean="0"/>
              <a:t>)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из 2.века пне</a:t>
            </a:r>
          </a:p>
          <a:p>
            <a:pPr marL="457200" indent="-457200">
              <a:buAutoNum type="arabicPeriod"/>
            </a:pPr>
            <a:r>
              <a:rPr lang="sr-Cyrl-RS" sz="2400" dirty="0" smtClean="0"/>
              <a:t>Новог завета</a:t>
            </a:r>
          </a:p>
          <a:p>
            <a:pPr marL="457200" indent="-457200">
              <a:buAutoNum type="arabicPeriod"/>
            </a:pPr>
            <a:r>
              <a:rPr lang="sr-Cyrl-RS" sz="2400" dirty="0" smtClean="0"/>
              <a:t>дела </a:t>
            </a:r>
            <a:r>
              <a:rPr lang="en-US" sz="2400" dirty="0" err="1" smtClean="0"/>
              <a:t>Josephusa</a:t>
            </a:r>
            <a:r>
              <a:rPr lang="en-US" sz="2400" dirty="0" smtClean="0"/>
              <a:t> </a:t>
            </a:r>
            <a:r>
              <a:rPr lang="en-US" sz="2400" dirty="0" err="1" smtClean="0"/>
              <a:t>Flaviusa</a:t>
            </a:r>
            <a:r>
              <a:rPr lang="en-US" sz="2400" dirty="0" smtClean="0"/>
              <a:t> </a:t>
            </a:r>
            <a:endParaRPr lang="sr-Cyrl-RS" sz="2400" dirty="0" smtClean="0"/>
          </a:p>
          <a:p>
            <a:pPr marL="457200" indent="-457200">
              <a:buAutoNum type="arabicPeriod"/>
            </a:pPr>
            <a:r>
              <a:rPr lang="sr-Cyrl-RS" sz="2400" dirty="0" smtClean="0"/>
              <a:t>Талмуда (збирка закона сабрана у првих пет векова наше ере).</a:t>
            </a:r>
            <a:endParaRPr lang="en-US" sz="2400" dirty="0"/>
          </a:p>
        </p:txBody>
      </p:sp>
      <p:pic>
        <p:nvPicPr>
          <p:cNvPr id="4" name="Picture 12" descr="Scroll-l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629400" y="4953000"/>
            <a:ext cx="2381250" cy="1743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3005</Words>
  <Application>Microsoft Office PowerPoint</Application>
  <PresentationFormat>On-screen Show (4:3)</PresentationFormat>
  <Paragraphs>322</Paragraphs>
  <Slides>45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УНИВЕРЗИТЕТ У КРАГУЈЕВЦУ  ФАКУЛТЕТ МЕДИЦИНСКИХ НАУКА </vt:lpstr>
      <vt:lpstr>Историјска доба</vt:lpstr>
      <vt:lpstr>Стари век</vt:lpstr>
      <vt:lpstr>Slide 4</vt:lpstr>
      <vt:lpstr>Стари век - Вавилон</vt:lpstr>
      <vt:lpstr>Стари век - Асир</vt:lpstr>
      <vt:lpstr>Стари век - Египат</vt:lpstr>
      <vt:lpstr>Стари век - Египат</vt:lpstr>
      <vt:lpstr>Старојеврејска медицина и фармација</vt:lpstr>
      <vt:lpstr>Стари век - Персија</vt:lpstr>
      <vt:lpstr>Стари век - Индија</vt:lpstr>
      <vt:lpstr>Стари век - Кина</vt:lpstr>
      <vt:lpstr>Стари век - Кина</vt:lpstr>
      <vt:lpstr>Стари век - Астеци</vt:lpstr>
      <vt:lpstr>Народ Инка</vt:lpstr>
      <vt:lpstr>Народ Маја</vt:lpstr>
      <vt:lpstr>Стари век - Грчка</vt:lpstr>
      <vt:lpstr>Стари век - Грчка</vt:lpstr>
      <vt:lpstr>Стари век - Грчка</vt:lpstr>
      <vt:lpstr>Стари век - Рим</vt:lpstr>
      <vt:lpstr>Стари век - Рим</vt:lpstr>
      <vt:lpstr>Средњи век</vt:lpstr>
      <vt:lpstr>Средњи век</vt:lpstr>
      <vt:lpstr>Средњи век</vt:lpstr>
      <vt:lpstr>Стари Словени и Византија</vt:lpstr>
      <vt:lpstr>Манастири</vt:lpstr>
      <vt:lpstr>Средњи век - манастири</vt:lpstr>
      <vt:lpstr>Значај Хиландарског кодекса 1</vt:lpstr>
      <vt:lpstr>Значај Хиландарског кодекса 2</vt:lpstr>
      <vt:lpstr>Значај Хиландарског кодекса 3</vt:lpstr>
      <vt:lpstr>Хиландарски кодекс - подела списа</vt:lpstr>
      <vt:lpstr>Хиландарски кодекс - подела списа</vt:lpstr>
      <vt:lpstr>Средњи век – Салернска школа</vt:lpstr>
      <vt:lpstr>Салернски едикт</vt:lpstr>
      <vt:lpstr>“Салернитана” – салернска школа</vt:lpstr>
      <vt:lpstr>Slide 36</vt:lpstr>
      <vt:lpstr>Slide 37</vt:lpstr>
      <vt:lpstr>Схоластичка медицина и фармација</vt:lpstr>
      <vt:lpstr>Схоластичка медицина и фармација</vt:lpstr>
      <vt:lpstr>Схоластичка медицина и фармација</vt:lpstr>
      <vt:lpstr>Арапска медицина и фармација</vt:lpstr>
      <vt:lpstr>Нови век</vt:lpstr>
      <vt:lpstr>20. и 21. век – ново доба</vt:lpstr>
      <vt:lpstr>Литература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Korisnik</dc:creator>
  <cp:lastModifiedBy>Prof.Mihajlović</cp:lastModifiedBy>
  <cp:revision>54</cp:revision>
  <dcterms:created xsi:type="dcterms:W3CDTF">2018-08-25T07:46:14Z</dcterms:created>
  <dcterms:modified xsi:type="dcterms:W3CDTF">2018-11-17T22:09:33Z</dcterms:modified>
</cp:coreProperties>
</file>